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4"/>
    <p:sldMasterId id="2147483804" r:id="rId5"/>
    <p:sldMasterId id="2147483827" r:id="rId6"/>
    <p:sldMasterId id="2147483850" r:id="rId7"/>
    <p:sldMasterId id="2147483905" r:id="rId8"/>
    <p:sldMasterId id="2147483916" r:id="rId9"/>
    <p:sldMasterId id="2147483940" r:id="rId10"/>
  </p:sldMasterIdLst>
  <p:notesMasterIdLst>
    <p:notesMasterId r:id="rId20"/>
  </p:notesMasterIdLst>
  <p:sldIdLst>
    <p:sldId id="11941" r:id="rId11"/>
    <p:sldId id="2134804909" r:id="rId12"/>
    <p:sldId id="305" r:id="rId13"/>
    <p:sldId id="306" r:id="rId14"/>
    <p:sldId id="2147471018" r:id="rId15"/>
    <p:sldId id="593" r:id="rId16"/>
    <p:sldId id="302" r:id="rId17"/>
    <p:sldId id="2147376922" r:id="rId18"/>
    <p:sldId id="309"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kumenterad överenskommelse/ patientkontrakt En del av Nära vård" id="{F2B697D5-6E38-4F07-B731-ECC07EC82919}">
          <p14:sldIdLst>
            <p14:sldId id="11941"/>
          </p14:sldIdLst>
        </p14:section>
        <p14:section name="Nära vård" id="{D439A57B-EF56-4252-B92E-A54676A4AE72}">
          <p14:sldIdLst>
            <p14:sldId id="2134804909"/>
          </p14:sldIdLst>
        </p14:section>
        <p14:section name="Om dokumenterad överenskommelse, patientkontrakt" id="{F6362E4D-DAA5-421D-BECC-3C0C998B3EB6}">
          <p14:sldIdLst>
            <p14:sldId id="305"/>
            <p14:sldId id="306"/>
            <p14:sldId id="2147471018"/>
          </p14:sldIdLst>
        </p14:section>
        <p14:section name="Dokumenterad överenskommelse i praktiken" id="{04F502F3-2B2F-4C2D-9FF7-763D38FEC5E1}">
          <p14:sldIdLst>
            <p14:sldId id="593"/>
            <p14:sldId id="302"/>
            <p14:sldId id="2147376922"/>
            <p14:sldId id="30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52B389-BE4D-3027-ACCB-6C8E3FC175E3}" name="Nilsson Anette" initials="AN" userId="S::anette.nilsson@skr.se::57ce7a6a-c799-4711-9c6f-3ff02d48962e" providerId="AD"/>
  <p188:author id="{5F0ED9D4-DED2-478D-B247-6C476A4D3850}" name="Wolofsky Selma" initials="WS" userId="S::selma.wolofsky@skr.se::f6b060ea-cd02-4af5-b5be-c38ef67f9abc" providerId="AD"/>
  <p188:author id="{B098A3E5-4BF2-2A40-9219-B25F63362809}" name="Ranman Sanna" initials="SR" userId="S::sanna.ranman@skr.se::a83e5340-531b-4686-b43a-ba2d3a694d4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2EC"/>
    <a:srgbClr val="EFD7BE"/>
    <a:srgbClr val="FFEDB8"/>
    <a:srgbClr val="FF7C5E"/>
    <a:srgbClr val="E6816A"/>
    <a:srgbClr val="F7F2EB"/>
    <a:srgbClr val="DFEFEB"/>
    <a:srgbClr val="FFFFFF"/>
    <a:srgbClr val="FFEBE8"/>
    <a:srgbClr val="7E54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66"/>
    <p:restoredTop sz="76734" autoAdjust="0"/>
  </p:normalViewPr>
  <p:slideViewPr>
    <p:cSldViewPr snapToGrid="0">
      <p:cViewPr varScale="1">
        <p:scale>
          <a:sx n="81" d="100"/>
          <a:sy n="81" d="100"/>
        </p:scale>
        <p:origin x="1278" y="90"/>
      </p:cViewPr>
      <p:guideLst>
        <p:guide orient="horz" pos="2160"/>
        <p:guide pos="3840"/>
      </p:guideLst>
    </p:cSldViewPr>
  </p:slideViewPr>
  <p:outlineViewPr>
    <p:cViewPr>
      <p:scale>
        <a:sx n="33" d="100"/>
        <a:sy n="33" d="100"/>
      </p:scale>
      <p:origin x="0" y="-65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FD823-B909-4B86-8462-E4C5A618516F}" type="datetimeFigureOut">
              <a:rPr lang="sv-SE" smtClean="0"/>
              <a:t>2026-07-03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61920-5199-41A0-BC7A-AE76E41EADA0}" type="slidenum">
              <a:rPr lang="sv-SE" smtClean="0"/>
              <a:t>‹#›</a:t>
            </a:fld>
            <a:endParaRPr lang="sv-SE"/>
          </a:p>
        </p:txBody>
      </p:sp>
    </p:spTree>
    <p:extLst>
      <p:ext uri="{BB962C8B-B14F-4D97-AF65-F5344CB8AC3E}">
        <p14:creationId xmlns:p14="http://schemas.microsoft.com/office/powerpoint/2010/main" val="232531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kumimoji="0" lang="sv-SE" sz="1200" b="0" i="0" u="none" strike="noStrike" kern="1200" cap="none" spc="0" normalizeH="0" baseline="0" noProof="0" dirty="0" err="1">
                <a:ln>
                  <a:noFill/>
                </a:ln>
                <a:solidFill>
                  <a:prstClr val="black"/>
                </a:solidFill>
                <a:effectLst/>
                <a:uLnTx/>
                <a:uFillTx/>
                <a:latin typeface="Calibri" panose="020F0502020204030204"/>
                <a:ea typeface="+mn-ea"/>
                <a:cs typeface="+mn-cs"/>
              </a:rPr>
              <a:t>Patientkontrakt</a:t>
            </a:r>
            <a:r>
              <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rPr>
              <a:t> är en gemensam överenskommelse mellan vården och patienten som bidrar till bättre hälsa och vård.</a:t>
            </a:r>
          </a:p>
        </p:txBody>
      </p:sp>
      <p:sp>
        <p:nvSpPr>
          <p:cNvPr id="4" name="Platshållare för bildnummer 3"/>
          <p:cNvSpPr>
            <a:spLocks noGrp="1"/>
          </p:cNvSpPr>
          <p:nvPr>
            <p:ph type="sldNum" sz="quarter" idx="5"/>
          </p:nvPr>
        </p:nvSpPr>
        <p:spPr/>
        <p:txBody>
          <a:bodyPr/>
          <a:lstStyle/>
          <a:p>
            <a:fld id="{E1A61920-5199-41A0-BC7A-AE76E41EADA0}" type="slidenum">
              <a:rPr lang="sv-SE" smtClean="0"/>
              <a:t>1</a:t>
            </a:fld>
            <a:endParaRPr lang="sv-SE"/>
          </a:p>
        </p:txBody>
      </p:sp>
    </p:spTree>
    <p:extLst>
      <p:ext uri="{BB962C8B-B14F-4D97-AF65-F5344CB8AC3E}">
        <p14:creationId xmlns:p14="http://schemas.microsoft.com/office/powerpoint/2010/main" val="111985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rPr>
              <a:t>Den dokumenterade överenskommelsen är en del av omställningen till Nära vård.</a:t>
            </a:r>
          </a:p>
          <a:p>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2</a:t>
            </a:fld>
            <a:endParaRPr lang="sv-SE"/>
          </a:p>
        </p:txBody>
      </p:sp>
    </p:spTree>
    <p:extLst>
      <p:ext uri="{BB962C8B-B14F-4D97-AF65-F5344CB8AC3E}">
        <p14:creationId xmlns:p14="http://schemas.microsoft.com/office/powerpoint/2010/main" val="2275320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90000"/>
              </a:lnSpc>
              <a:spcBef>
                <a:spcPts val="800"/>
              </a:spcBef>
              <a:spcAft>
                <a:spcPts val="0"/>
              </a:spcAft>
              <a:buClrTx/>
              <a:buSzPct val="100000"/>
              <a:buFont typeface="Arial" panose="020B0604020202020204" pitchFamily="34" charset="0"/>
              <a:buNone/>
              <a:tabLst/>
              <a:defRPr/>
            </a:pPr>
            <a:r>
              <a:rPr kumimoji="0" lang="sv-SE" sz="2000" b="0" i="0" u="none" strike="noStrike" kern="1200" cap="none" spc="0" normalizeH="0" baseline="0" noProof="0" dirty="0">
                <a:ln>
                  <a:noFill/>
                </a:ln>
                <a:solidFill>
                  <a:srgbClr val="000000"/>
                </a:solidFill>
                <a:effectLst/>
                <a:uLnTx/>
                <a:uFillTx/>
                <a:latin typeface="AvenirNext LT Pro Regular" panose="020B0504020202020204" pitchFamily="34" charset="77"/>
                <a:ea typeface="+mn-ea"/>
                <a:cs typeface="+mn-cs"/>
              </a:rPr>
              <a:t>Sverige har medicinska resultat i världsklass men fortfarande utmaningar med </a:t>
            </a:r>
            <a:r>
              <a:rPr kumimoji="0" lang="sv-SE" sz="2000" b="1" i="0" u="none" strike="noStrike" kern="1200" cap="none" spc="0" normalizeH="0" baseline="0" noProof="0" dirty="0">
                <a:ln>
                  <a:noFill/>
                </a:ln>
                <a:solidFill>
                  <a:srgbClr val="000000"/>
                </a:solidFill>
                <a:effectLst/>
                <a:uLnTx/>
                <a:uFillTx/>
                <a:latin typeface="AvenirNext LT Pro Regular" panose="020B0504020202020204" pitchFamily="34" charset="77"/>
                <a:ea typeface="+mn-ea"/>
                <a:cs typeface="+mn-cs"/>
              </a:rPr>
              <a:t>delaktighet, tillgänglighet, samverkan och samordning.</a:t>
            </a:r>
            <a:endParaRPr kumimoji="0" lang="sv-SE" sz="2000" b="0" i="0" u="none" strike="noStrike" kern="1200" cap="none" spc="0" normalizeH="0" baseline="0" noProof="0" dirty="0">
              <a:ln>
                <a:noFill/>
              </a:ln>
              <a:solidFill>
                <a:srgbClr val="000000"/>
              </a:solidFill>
              <a:effectLst/>
              <a:uLnTx/>
              <a:uFillTx/>
              <a:latin typeface="AvenirNext LT Pro Regular" panose="020B0504020202020204" pitchFamily="34" charset="77"/>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3</a:t>
            </a:fld>
            <a:endParaRPr lang="sv-SE"/>
          </a:p>
        </p:txBody>
      </p:sp>
    </p:spTree>
    <p:extLst>
      <p:ext uri="{BB962C8B-B14F-4D97-AF65-F5344CB8AC3E}">
        <p14:creationId xmlns:p14="http://schemas.microsoft.com/office/powerpoint/2010/main" val="108788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4</a:t>
            </a:fld>
            <a:endParaRPr lang="sv-SE"/>
          </a:p>
        </p:txBody>
      </p:sp>
    </p:spTree>
    <p:extLst>
      <p:ext uri="{BB962C8B-B14F-4D97-AF65-F5344CB8AC3E}">
        <p14:creationId xmlns:p14="http://schemas.microsoft.com/office/powerpoint/2010/main" val="3925275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BE6C9F-BA24-422A-A6E2-77BEA0FAB53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42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dokumenterad överenskommelse är ett praktiskt verktyg för att sammanfatta vad vårdgivare och patient gemensamt kommit överens om inom följande delar  sammanhållen planering, fasta kontakter och nästa steg med bokade tider</a:t>
            </a:r>
          </a:p>
        </p:txBody>
      </p:sp>
      <p:sp>
        <p:nvSpPr>
          <p:cNvPr id="4" name="Platshållare för bildnummer 3"/>
          <p:cNvSpPr>
            <a:spLocks noGrp="1"/>
          </p:cNvSpPr>
          <p:nvPr>
            <p:ph type="sldNum" sz="quarter" idx="5"/>
          </p:nvPr>
        </p:nvSpPr>
        <p:spPr/>
        <p:txBody>
          <a:bodyPr/>
          <a:lstStyle/>
          <a:p>
            <a:fld id="{00BE6C9F-BA24-422A-A6E2-77BEA0FAB530}" type="slidenum">
              <a:rPr lang="sv-SE" smtClean="0"/>
              <a:t>6</a:t>
            </a:fld>
            <a:endParaRPr lang="sv-SE"/>
          </a:p>
        </p:txBody>
      </p:sp>
    </p:spTree>
    <p:extLst>
      <p:ext uri="{BB962C8B-B14F-4D97-AF65-F5344CB8AC3E}">
        <p14:creationId xmlns:p14="http://schemas.microsoft.com/office/powerpoint/2010/main" val="3282681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00BE6C9F-BA24-422A-A6E2-77BEA0FAB530}" type="slidenum">
              <a:rPr lang="sv-SE" smtClean="0"/>
              <a:t>7</a:t>
            </a:fld>
            <a:endParaRPr lang="sv-SE"/>
          </a:p>
        </p:txBody>
      </p:sp>
    </p:spTree>
    <p:extLst>
      <p:ext uri="{BB962C8B-B14F-4D97-AF65-F5344CB8AC3E}">
        <p14:creationId xmlns:p14="http://schemas.microsoft.com/office/powerpoint/2010/main" val="409694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effectLst/>
                <a:latin typeface="AvenirNext LT Pro Regular"/>
                <a:ea typeface="Aptos" panose="020B0004020202020204" pitchFamily="34" charset="0"/>
                <a:cs typeface="Times New Roman" panose="02020603050405020304" pitchFamily="18" charset="0"/>
              </a:rPr>
              <a:t>Fast vårdkontakt är en lagstadgad rättighet. Den person som anser att den har behov av det ska ges en fast vårdkontakt.</a:t>
            </a:r>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8</a:t>
            </a:fld>
            <a:endParaRPr lang="sv-SE"/>
          </a:p>
        </p:txBody>
      </p:sp>
    </p:spTree>
    <p:extLst>
      <p:ext uri="{BB962C8B-B14F-4D97-AF65-F5344CB8AC3E}">
        <p14:creationId xmlns:p14="http://schemas.microsoft.com/office/powerpoint/2010/main" val="2872650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5"/>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5"/>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5"/>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057663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5"/>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5"/>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5"/>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5"/>
                </a:solidFill>
              </a:defRPr>
            </a:lvl1pPr>
          </a:lstStyle>
          <a:p>
            <a:r>
              <a:rPr lang="sv-SE"/>
              <a:t>Klicka på ikonen för att lägga till en bild</a:t>
            </a:r>
          </a:p>
        </p:txBody>
      </p:sp>
    </p:spTree>
    <p:extLst>
      <p:ext uri="{BB962C8B-B14F-4D97-AF65-F5344CB8AC3E}">
        <p14:creationId xmlns:p14="http://schemas.microsoft.com/office/powerpoint/2010/main" val="354569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DFEF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1279914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DFEF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5"/>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5"/>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5"/>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accent5"/>
                </a:solidFill>
              </a:defRPr>
            </a:lvl1pPr>
          </a:lstStyle>
          <a:p>
            <a:pPr lvl="0"/>
            <a:r>
              <a:rPr lang="sv-SE"/>
              <a:t> </a:t>
            </a:r>
          </a:p>
        </p:txBody>
      </p:sp>
    </p:spTree>
    <p:extLst>
      <p:ext uri="{BB962C8B-B14F-4D97-AF65-F5344CB8AC3E}">
        <p14:creationId xmlns:p14="http://schemas.microsoft.com/office/powerpoint/2010/main" val="893992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5"/>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5"/>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6E9020EF-984C-486A-898E-1ED7325E1C64}"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8352976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5"/>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5"/>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58E89344-CD34-4286-AAC5-3EF9AF06EAFC}"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07736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5"/>
                </a:solidFill>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08652C4B-B8AE-4DA5-BC52-342EBCBE08BA}"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28529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5"/>
                </a:solidFill>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5D05FCD3-3492-4FFB-A5C1-DA3BA36D4976}"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903238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5"/>
                </a:solidFill>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5"/>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00609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5"/>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5"/>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D3364698-0835-423A-9948-E889C242C3D0}"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165327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5"/>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accent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525149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DFEF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BDDB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5"/>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430988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DFEF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5"/>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236665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5"/>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5"/>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5"/>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7437759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2929206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5"/>
                </a:solidFill>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21EE4F49-EC76-4C2C-9B73-2EBF0DD89402}" type="datetime1">
              <a:rPr lang="sv-SE" smtClean="0"/>
              <a:pPr/>
              <a:t>2026-07-03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21185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36E1C339-1173-498E-B68E-150066B9F832}"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3003049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DFEF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991950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DFEF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852164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DFEF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prstGeom prst="rect">
            <a:avLst/>
          </a:prstGeom>
          <a:solidFill>
            <a:srgbClr val="BDDBD2"/>
          </a:solidFill>
        </p:spPr>
        <p:txBody>
          <a:bodyPr lIns="0" tIns="0" rIns="0" bIns="0"/>
          <a:lstStyle>
            <a:lvl1pPr marL="0" indent="0">
              <a:buNone/>
              <a:defRPr sz="2000">
                <a:solidFill>
                  <a:srgbClr val="BDDBD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5"/>
                </a:solidFill>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2593401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DFEF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5"/>
          </a:solidFill>
        </p:spPr>
        <p:txBody>
          <a:bodyPr/>
          <a:lstStyle>
            <a:lvl1pPr marL="0" indent="0">
              <a:buNone/>
              <a:defRPr sz="2000">
                <a:solidFill>
                  <a:schemeClr val="accent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684047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DFEF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5"/>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5"/>
                </a:solidFill>
              </a:defRPr>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5"/>
                </a:solidFill>
              </a:defRPr>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5"/>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5"/>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285026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Rubrik, innehåll och bild (höger)">
    <p:bg>
      <p:bgRef idx="1001">
        <a:schemeClr val="bg1"/>
      </p:bgRef>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982AC745-4FE9-C247-84EC-4A4D5DA58E0A}"/>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tshållare för bild"/>
          <p:cNvSpPr>
            <a:spLocks noGrp="1"/>
          </p:cNvSpPr>
          <p:nvPr>
            <p:ph type="pic" sz="quarter" idx="10"/>
          </p:nvPr>
        </p:nvSpPr>
        <p:spPr>
          <a:xfrm>
            <a:off x="6096000" y="0"/>
            <a:ext cx="6099740" cy="6858000"/>
          </a:xfrm>
        </p:spPr>
        <p:txBody>
          <a:bodyPr anchor="ctr"/>
          <a:lstStyle>
            <a:lvl1pPr marL="35100" indent="0" algn="ctr">
              <a:buNone/>
              <a:defRPr/>
            </a:lvl1pPr>
          </a:lstStyle>
          <a:p>
            <a:r>
              <a:rPr lang="sv-SE"/>
              <a:t>Klicka på ikonen för att lägga till en bild</a:t>
            </a:r>
          </a:p>
        </p:txBody>
      </p:sp>
      <p:sp>
        <p:nvSpPr>
          <p:cNvPr id="2" name="Rubrik"/>
          <p:cNvSpPr>
            <a:spLocks noGrp="1"/>
          </p:cNvSpPr>
          <p:nvPr>
            <p:ph type="title"/>
          </p:nvPr>
        </p:nvSpPr>
        <p:spPr>
          <a:xfrm>
            <a:off x="685799" y="653412"/>
            <a:ext cx="4725031" cy="1531013"/>
          </a:xfrm>
        </p:spPr>
        <p:txBody>
          <a:bodyPr anchor="t">
            <a:noAutofit/>
          </a:bodyPr>
          <a:lstStyle>
            <a:lvl1pPr>
              <a:defRPr sz="4800" b="0" i="0">
                <a:latin typeface="+mj-lt"/>
                <a:ea typeface="Open Sans Light" charset="0"/>
                <a:cs typeface="Open Sans Light" charset="0"/>
              </a:defRPr>
            </a:lvl1pPr>
          </a:lstStyle>
          <a:p>
            <a:r>
              <a:rPr lang="sv-SE"/>
              <a:t>Klicka här för att ändra mall för rubrikformat</a:t>
            </a:r>
          </a:p>
        </p:txBody>
      </p:sp>
      <p:sp>
        <p:nvSpPr>
          <p:cNvPr id="8" name="Platshållare för innehåll"/>
          <p:cNvSpPr>
            <a:spLocks noGrp="1"/>
          </p:cNvSpPr>
          <p:nvPr>
            <p:ph idx="12"/>
          </p:nvPr>
        </p:nvSpPr>
        <p:spPr>
          <a:xfrm>
            <a:off x="685800" y="2249763"/>
            <a:ext cx="4725030" cy="3871427"/>
          </a:xfrm>
          <a:prstGeom prst="rect">
            <a:avLst/>
          </a:prstGeom>
        </p:spPr>
        <p:txBody>
          <a:bodyPr/>
          <a:lstStyle>
            <a:lvl1pPr marL="223200" indent="-223200">
              <a:buSzPct val="100000"/>
              <a:buFont typeface="Arial" charset="0"/>
              <a:buChar char="•"/>
              <a:defRPr sz="2200"/>
            </a:lvl1pPr>
            <a:lvl2pPr marL="468000" indent="-223200">
              <a:buSzPct val="100000"/>
              <a:buFont typeface=".AppleSystemUIFont" charset="-120"/>
              <a:buChar char="-"/>
              <a:defRPr sz="2000"/>
            </a:lvl2pPr>
            <a:lvl3pPr marL="720000" indent="-223200">
              <a:buSzPct val="100000"/>
              <a:buFont typeface=".AppleSystemUIFont" charset="-120"/>
              <a:buChar char="-"/>
              <a:defRPr sz="1800"/>
            </a:lvl3pPr>
            <a:lvl4pPr marL="907200" indent="-171450">
              <a:buSzPct val="100000"/>
              <a:buFont typeface=".AppleSystemUIFont" charset="-120"/>
              <a:buChar char="-"/>
              <a:defRPr sz="1600"/>
            </a:lvl4pPr>
            <a:lvl5pPr marL="1098000" indent="-171450">
              <a:buSzPct val="100000"/>
              <a:buFont typeface=".AppleSystemUIFont" charset="-120"/>
              <a:buChar cha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2214060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765C18DA-410A-4124-BB0F-DE8CA676B1E5}" type="datetimeFigureOut">
              <a:rPr lang="sv-SE" smtClean="0"/>
              <a:t>2026-07-03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624011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609309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tx1"/>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8650982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tx1"/>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tx1"/>
                </a:solidFill>
              </a:defRPr>
            </a:lvl1pPr>
          </a:lstStyle>
          <a:p>
            <a:r>
              <a:rPr lang="sv-SE"/>
              <a:t>Klicka på ikonen för att lägga till en bild</a:t>
            </a:r>
          </a:p>
        </p:txBody>
      </p:sp>
    </p:spTree>
    <p:extLst>
      <p:ext uri="{BB962C8B-B14F-4D97-AF65-F5344CB8AC3E}">
        <p14:creationId xmlns:p14="http://schemas.microsoft.com/office/powerpoint/2010/main" val="4073139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9759689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tx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tx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tx1"/>
                </a:solidFill>
              </a:defRPr>
            </a:lvl1pPr>
          </a:lstStyle>
          <a:p>
            <a:pPr lvl="0"/>
            <a:r>
              <a:rPr lang="sv-SE"/>
              <a:t> </a:t>
            </a:r>
          </a:p>
        </p:txBody>
      </p:sp>
    </p:spTree>
    <p:extLst>
      <p:ext uri="{BB962C8B-B14F-4D97-AF65-F5344CB8AC3E}">
        <p14:creationId xmlns:p14="http://schemas.microsoft.com/office/powerpoint/2010/main" val="39778396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6E9020EF-984C-486A-898E-1ED7325E1C64}"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6558129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58E89344-CD34-4286-AAC5-3EF9AF06EAFC}"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7208948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08652C4B-B8AE-4DA5-BC52-342EBCBE08BA}"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47659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5D05FCD3-3492-4FFB-A5C1-DA3BA36D4976}"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59163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tx1"/>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9127397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SzPct val="100000"/>
              <a:buFont typeface="Arial" panose="020B0604020202020204" pitchFamily="34" charset="0"/>
              <a:buNone/>
              <a:defRPr lang="sv-SE" sz="2000" dirty="0">
                <a:solidFill>
                  <a:schemeClr val="tx1"/>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D3364698-0835-423A-9948-E889C242C3D0}"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2709269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16495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0D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552234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95909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035239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7994217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tx1"/>
                </a:solidFill>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21EE4F49-EC76-4C2C-9B73-2EBF0DD89402}" type="datetime1">
              <a:rPr lang="sv-SE" smtClean="0"/>
              <a:pPr/>
              <a:t>2026-07-03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3983642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36E1C339-1173-498E-B68E-150066B9F832}"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2781398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7F2EB"/>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2026-07-03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19021307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1657645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8023189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0D7BF"/>
          </a:solidFill>
        </p:spPr>
        <p:txBody>
          <a:bodyPr/>
          <a:lstStyle>
            <a:lvl1pPr marL="0" indent="0">
              <a:buNone/>
              <a:defRPr sz="2000">
                <a:solidFill>
                  <a:srgbClr val="F0D7B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tx1"/>
                </a:solidFill>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1628833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prstGeom prst="rect">
            <a:avLst/>
          </a:prstGeo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2494013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845391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a:xfrm>
            <a:off x="664234" y="874602"/>
            <a:ext cx="5326992" cy="1228518"/>
          </a:xfrm>
        </p:spPr>
        <p:txBody>
          <a:bodyPr/>
          <a:lstStyle/>
          <a:p>
            <a:r>
              <a:rPr lang="sv-SE"/>
              <a:t>Klicka här för att ändra format</a:t>
            </a:r>
          </a:p>
        </p:txBody>
      </p:sp>
      <p:sp>
        <p:nvSpPr>
          <p:cNvPr id="6" name="Platshållare för sidfot 5"/>
          <p:cNvSpPr>
            <a:spLocks noGrp="1"/>
          </p:cNvSpPr>
          <p:nvPr>
            <p:ph type="ftr" sz="quarter" idx="11"/>
          </p:nvPr>
        </p:nvSpPr>
        <p:spPr/>
        <p:txBody>
          <a:bodyPr/>
          <a:lstStyle/>
          <a:p>
            <a:endParaRPr lang="sv-SE"/>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9192688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128118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3"/>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3"/>
                </a:solidFill>
              </a:defRPr>
            </a:lvl1pPr>
          </a:lstStyle>
          <a:p>
            <a:r>
              <a:rPr lang="sv-SE"/>
              <a:t>Klicka på ikonen för att lägga till en bild</a:t>
            </a:r>
          </a:p>
        </p:txBody>
      </p:sp>
    </p:spTree>
    <p:extLst>
      <p:ext uri="{BB962C8B-B14F-4D97-AF65-F5344CB8AC3E}">
        <p14:creationId xmlns:p14="http://schemas.microsoft.com/office/powerpoint/2010/main" val="10125444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13195087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28925833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9228106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58E89344-CD34-4286-AAC5-3EF9AF06EAFC}"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926661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08652C4B-B8AE-4DA5-BC52-342EBCBE08BA}"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0178382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5D05FCD3-3492-4FFB-A5C1-DA3BA36D4976}"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58267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3"/>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3291036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3"/>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D3364698-0835-423A-9948-E889C242C3D0}"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9122102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accent3"/>
                </a:solidFill>
                <a:latin typeface="AvenirNext LT Pro Bold" panose="020B05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5227931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FCE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6029856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20258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2647620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32724515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21EE4F49-EC76-4C2C-9B73-2EBF0DD89402}" type="datetime1">
              <a:rPr lang="sv-SE" smtClean="0"/>
              <a:pPr/>
              <a:t>2026-07-03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5242932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36E1C339-1173-498E-B68E-150066B9F832}"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3967653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FEBE8"/>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2026-07-03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37362497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7601526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1086373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23E830D1-9B43-4A41-B3A1-206CB98018A1}" type="datetime1">
              <a:rPr lang="sv-SE" smtClean="0"/>
              <a:pPr/>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accent3"/>
                </a:solidFill>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FCEC6"/>
          </a:solidFill>
        </p:spPr>
        <p:txBody>
          <a:bodyPr/>
          <a:lstStyle>
            <a:lvl1pPr marL="0" indent="0">
              <a:buNone/>
              <a:defRPr sz="2000">
                <a:solidFill>
                  <a:srgbClr val="FFCEC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29865384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0B366280-E0FB-4999-93E9-BE8398A1CCBF}" type="datetime1">
              <a:rPr lang="sv-SE" smtClean="0"/>
              <a:pPr/>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latin typeface="AvenirNext LT Pro Bold" panose="020B0504020202020204" pitchFamily="34" charset="0"/>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39546086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689410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tx1"/>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22778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a:solidFill>
                  <a:schemeClr val="tx1"/>
                </a:solidFill>
                <a:latin typeface="AvenirNext LT Pro Regular" panose="020B07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6E9020EF-984C-486A-898E-1ED7325E1C64}"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308424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vert="horz" lIns="91440" tIns="45720" rIns="91440" bIns="45720" rtlCol="0">
            <a:noAutofit/>
          </a:bodyPr>
          <a:lstStyle>
            <a:lvl1pPr>
              <a:defRPr lang="sv-SE" sz="2200"/>
            </a:lvl1pPr>
          </a:lstStyle>
          <a:p>
            <a:pPr marL="228600" lvl="0" indent="-228600"/>
            <a:r>
              <a:rPr lang="sv-SE"/>
              <a:t>Punkt</a:t>
            </a:r>
          </a:p>
          <a:p>
            <a:pPr marL="228600" lvl="0" indent="-228600"/>
            <a:r>
              <a:rPr lang="sv-SE"/>
              <a:t>Punkt</a:t>
            </a:r>
          </a:p>
          <a:p>
            <a:pPr marL="228600" lvl="0" indent="-22860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580630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a:lvl1pPr>
          </a:lstStyle>
          <a:p>
            <a:pPr marL="228600" lvl="0" indent="-228600"/>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a:lvl1pPr>
          </a:lstStyle>
          <a:p>
            <a:pPr marL="228600" lvl="0" indent="-228600"/>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8477176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a:lvl1pPr>
          </a:lstStyle>
          <a:p>
            <a:pPr marL="228600" lvl="0" indent="-228600"/>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vert="horz" lIns="91440" tIns="45720" rIns="91440" bIns="45720" rtlCol="0">
            <a:noAutofit/>
          </a:bodyPr>
          <a:lstStyle>
            <a:lvl1pPr>
              <a:defRPr lang="sv-SE" sz="2200"/>
            </a:lvl1pPr>
          </a:lstStyle>
          <a:p>
            <a:pPr marL="228600" lvl="0" indent="-22860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18520260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Rubrik">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tx1"/>
                </a:solidFill>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21EE4F49-EC76-4C2C-9B73-2EBF0DD89402}" type="datetime1">
              <a:rPr lang="sv-SE" smtClean="0"/>
              <a:pPr/>
              <a:t>2026-07-03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78353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2310094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Rubrikbild 1 - rosa">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Rektangel 8">
            <a:extLst>
              <a:ext uri="{FF2B5EF4-FFF2-40B4-BE49-F238E27FC236}">
                <a16:creationId xmlns:a16="http://schemas.microsoft.com/office/drawing/2014/main" id="{71DCAE3A-3628-AA66-EE6F-ACBB01D59A31}"/>
              </a:ext>
            </a:extLst>
          </p:cNvPr>
          <p:cNvSpPr/>
          <p:nvPr userDrawn="1"/>
        </p:nvSpPr>
        <p:spPr>
          <a:xfrm>
            <a:off x="407892" y="311234"/>
            <a:ext cx="430307" cy="547200"/>
          </a:xfrm>
          <a:prstGeom prst="rect">
            <a:avLst/>
          </a:prstGeom>
          <a:solidFill>
            <a:srgbClr val="FFE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E0A9DF07-650B-EA03-2AC8-F9788F6C70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7892" y="311234"/>
            <a:ext cx="430307" cy="547200"/>
          </a:xfrm>
          <a:prstGeom prst="rect">
            <a:avLst/>
          </a:prstGeom>
        </p:spPr>
      </p:pic>
    </p:spTree>
    <p:extLst>
      <p:ext uri="{BB962C8B-B14F-4D97-AF65-F5344CB8AC3E}">
        <p14:creationId xmlns:p14="http://schemas.microsoft.com/office/powerpoint/2010/main" val="2680019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vsnittsrubrik 1 - rosa">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Rektangel 6">
            <a:extLst>
              <a:ext uri="{FF2B5EF4-FFF2-40B4-BE49-F238E27FC236}">
                <a16:creationId xmlns:a16="http://schemas.microsoft.com/office/drawing/2014/main" id="{E02A5F06-A57A-2368-EC74-BCE598B2B4DF}"/>
              </a:ext>
            </a:extLst>
          </p:cNvPr>
          <p:cNvSpPr/>
          <p:nvPr userDrawn="1"/>
        </p:nvSpPr>
        <p:spPr>
          <a:xfrm>
            <a:off x="407892" y="311234"/>
            <a:ext cx="430307" cy="547200"/>
          </a:xfrm>
          <a:prstGeom prst="rect">
            <a:avLst/>
          </a:prstGeom>
          <a:solidFill>
            <a:srgbClr val="FFE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DB6F0DDD-E13C-73A1-C740-024489736C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7892" y="311234"/>
            <a:ext cx="430307" cy="547200"/>
          </a:xfrm>
          <a:prstGeom prst="rect">
            <a:avLst/>
          </a:prstGeom>
        </p:spPr>
      </p:pic>
    </p:spTree>
    <p:extLst>
      <p:ext uri="{BB962C8B-B14F-4D97-AF65-F5344CB8AC3E}">
        <p14:creationId xmlns:p14="http://schemas.microsoft.com/office/powerpoint/2010/main" val="10460743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Rubrik och innehåll - rosa">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vert="horz" lIns="91440" tIns="45720" rIns="91440" bIns="45720" rtlCol="0">
            <a:noAutofit/>
          </a:bodyPr>
          <a:lstStyle>
            <a:lvl1pPr>
              <a:defRPr lang="sv-SE" sz="2200">
                <a:solidFill>
                  <a:schemeClr val="accent3"/>
                </a:solidFill>
              </a:defRPr>
            </a:lvl1pPr>
          </a:lstStyle>
          <a:p>
            <a:pPr marL="228600" lvl="0" indent="-228600"/>
            <a:r>
              <a:rPr lang="sv-SE"/>
              <a:t>Punkt</a:t>
            </a:r>
          </a:p>
          <a:p>
            <a:pPr marL="228600" lvl="0" indent="-228600"/>
            <a:r>
              <a:rPr lang="sv-SE"/>
              <a:t>Punkt</a:t>
            </a:r>
          </a:p>
          <a:p>
            <a:pPr marL="228600" lvl="0" indent="-22860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Rektangel 6">
            <a:extLst>
              <a:ext uri="{FF2B5EF4-FFF2-40B4-BE49-F238E27FC236}">
                <a16:creationId xmlns:a16="http://schemas.microsoft.com/office/drawing/2014/main" id="{16D812B9-F6A9-571C-D1A1-7D9617D65E8F}"/>
              </a:ext>
            </a:extLst>
          </p:cNvPr>
          <p:cNvSpPr/>
          <p:nvPr userDrawn="1"/>
        </p:nvSpPr>
        <p:spPr>
          <a:xfrm>
            <a:off x="407892" y="311234"/>
            <a:ext cx="430307" cy="547200"/>
          </a:xfrm>
          <a:prstGeom prst="rect">
            <a:avLst/>
          </a:prstGeom>
          <a:solidFill>
            <a:srgbClr val="FFE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95D3BEF7-130A-3CB2-523D-66CDDAC962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7892" y="311234"/>
            <a:ext cx="430307" cy="547200"/>
          </a:xfrm>
          <a:prstGeom prst="rect">
            <a:avLst/>
          </a:prstGeom>
        </p:spPr>
      </p:pic>
    </p:spTree>
    <p:extLst>
      <p:ext uri="{BB962C8B-B14F-4D97-AF65-F5344CB8AC3E}">
        <p14:creationId xmlns:p14="http://schemas.microsoft.com/office/powerpoint/2010/main" val="17100505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Rubrik och två delar - rosa">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a:solidFill>
                  <a:schemeClr val="accent3"/>
                </a:solidFill>
              </a:defRPr>
            </a:lvl1pPr>
          </a:lstStyle>
          <a:p>
            <a:pPr marL="228600" lvl="0" indent="-228600"/>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a:solidFill>
                  <a:schemeClr val="accent3"/>
                </a:solidFill>
              </a:defRPr>
            </a:lvl1pPr>
          </a:lstStyle>
          <a:p>
            <a:pPr marL="228600" lvl="0" indent="-228600"/>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Rektangel 7">
            <a:extLst>
              <a:ext uri="{FF2B5EF4-FFF2-40B4-BE49-F238E27FC236}">
                <a16:creationId xmlns:a16="http://schemas.microsoft.com/office/drawing/2014/main" id="{8E75080E-8CC5-BCE8-E07D-BCE231AD17CE}"/>
              </a:ext>
            </a:extLst>
          </p:cNvPr>
          <p:cNvSpPr/>
          <p:nvPr userDrawn="1"/>
        </p:nvSpPr>
        <p:spPr>
          <a:xfrm>
            <a:off x="407892" y="311234"/>
            <a:ext cx="430307" cy="547200"/>
          </a:xfrm>
          <a:prstGeom prst="rect">
            <a:avLst/>
          </a:prstGeom>
          <a:solidFill>
            <a:srgbClr val="FFE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a:extLst>
              <a:ext uri="{FF2B5EF4-FFF2-40B4-BE49-F238E27FC236}">
                <a16:creationId xmlns:a16="http://schemas.microsoft.com/office/drawing/2014/main" id="{DC08BD5B-DB82-C368-6D6C-E2CBFC0B61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7892" y="311234"/>
            <a:ext cx="430307" cy="547200"/>
          </a:xfrm>
          <a:prstGeom prst="rect">
            <a:avLst/>
          </a:prstGeom>
        </p:spPr>
      </p:pic>
    </p:spTree>
    <p:extLst>
      <p:ext uri="{BB962C8B-B14F-4D97-AF65-F5344CB8AC3E}">
        <p14:creationId xmlns:p14="http://schemas.microsoft.com/office/powerpoint/2010/main" val="11593142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 rosa">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solidFill>
                  <a:schemeClr val="accent3"/>
                </a:solidFill>
              </a:defRPr>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a:solidFill>
                  <a:schemeClr val="accent3"/>
                </a:solidFill>
              </a:defRPr>
            </a:lvl1pPr>
          </a:lstStyle>
          <a:p>
            <a:pPr marL="228600" lvl="0" indent="-228600"/>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vert="horz" lIns="91440" tIns="45720" rIns="91440" bIns="45720" rtlCol="0">
            <a:noAutofit/>
          </a:bodyPr>
          <a:lstStyle>
            <a:lvl1pPr>
              <a:defRPr lang="sv-SE" sz="2200">
                <a:solidFill>
                  <a:schemeClr val="accent3"/>
                </a:solidFill>
              </a:defRPr>
            </a:lvl1pPr>
          </a:lstStyle>
          <a:p>
            <a:pPr marL="228600" lvl="0" indent="-22860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lvl1pPr>
              <a:defRPr>
                <a:solidFill>
                  <a:schemeClr val="accent3"/>
                </a:solidFill>
              </a:defRPr>
            </a:lvl1pPr>
          </a:lstStyle>
          <a:p>
            <a:fld id="{7F208342-5794-471C-9928-C29A6B39020D}" type="datetime1">
              <a:rPr lang="sv-SE" smtClean="0"/>
              <a:pPr/>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lvl1pPr>
              <a:defRPr>
                <a:solidFill>
                  <a:schemeClr val="accent3"/>
                </a:solidFill>
              </a:defRPr>
            </a:lvl1p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lvl1pPr>
              <a:defRPr>
                <a:solidFill>
                  <a:schemeClr val="accent3"/>
                </a:solidFill>
              </a:defRPr>
            </a:lvl1pPr>
          </a:lstStyle>
          <a:p>
            <a:fld id="{0EA8761A-F05C-4F01-AE76-2EF79F772060}" type="slidenum">
              <a:rPr lang="sv-SE" smtClean="0"/>
              <a:pPr/>
              <a:t>‹#›</a:t>
            </a:fld>
            <a:endParaRPr lang="sv-SE"/>
          </a:p>
        </p:txBody>
      </p:sp>
      <p:sp>
        <p:nvSpPr>
          <p:cNvPr id="10" name="Rektangel 9">
            <a:extLst>
              <a:ext uri="{FF2B5EF4-FFF2-40B4-BE49-F238E27FC236}">
                <a16:creationId xmlns:a16="http://schemas.microsoft.com/office/drawing/2014/main" id="{59152872-06B6-26CB-75F6-53668215E8C0}"/>
              </a:ext>
            </a:extLst>
          </p:cNvPr>
          <p:cNvSpPr/>
          <p:nvPr userDrawn="1"/>
        </p:nvSpPr>
        <p:spPr>
          <a:xfrm>
            <a:off x="407892" y="311234"/>
            <a:ext cx="430307" cy="547200"/>
          </a:xfrm>
          <a:prstGeom prst="rect">
            <a:avLst/>
          </a:prstGeom>
          <a:solidFill>
            <a:srgbClr val="FFE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3490D183-736B-01C7-1E11-2F160058BA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7892" y="311234"/>
            <a:ext cx="430307" cy="547200"/>
          </a:xfrm>
          <a:prstGeom prst="rect">
            <a:avLst/>
          </a:prstGeom>
        </p:spPr>
      </p:pic>
    </p:spTree>
    <p:extLst>
      <p:ext uri="{BB962C8B-B14F-4D97-AF65-F5344CB8AC3E}">
        <p14:creationId xmlns:p14="http://schemas.microsoft.com/office/powerpoint/2010/main" val="82363136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p>
        </p:txBody>
      </p:sp>
      <p:sp>
        <p:nvSpPr>
          <p:cNvPr id="5" name="Platshållare för sidfot 4"/>
          <p:cNvSpPr>
            <a:spLocks noGrp="1"/>
          </p:cNvSpPr>
          <p:nvPr>
            <p:ph type="ftr" sz="quarter" idx="11"/>
          </p:nvPr>
        </p:nvSpPr>
        <p:spPr/>
        <p:txBody>
          <a:bodyPr/>
          <a:lstStyle/>
          <a:p>
            <a:endParaRPr lang="sv-SE"/>
          </a:p>
        </p:txBody>
      </p:sp>
      <p:sp>
        <p:nvSpPr>
          <p:cNvPr id="4" name="Platshållare för datum 3"/>
          <p:cNvSpPr>
            <a:spLocks noGrp="1"/>
          </p:cNvSpPr>
          <p:nvPr>
            <p:ph type="dt" sz="half" idx="10"/>
          </p:nvPr>
        </p:nvSpPr>
        <p:spPr/>
        <p:txBody>
          <a:bodyPr/>
          <a:lstStyle/>
          <a:p>
            <a:fld id="{765C18DA-410A-4124-BB0F-DE8CA676B1E5}" type="datetimeFigureOut">
              <a:rPr lang="sv-SE" smtClean="0"/>
              <a:t>2026-07-03</a:t>
            </a:fld>
            <a:endParaRPr lang="sv-SE"/>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3131527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mall för rubrikformat</a:t>
            </a:r>
          </a:p>
        </p:txBody>
      </p:sp>
      <p:sp>
        <p:nvSpPr>
          <p:cNvPr id="5" name="Platshållare för sidfot 4"/>
          <p:cNvSpPr>
            <a:spLocks noGrp="1"/>
          </p:cNvSpPr>
          <p:nvPr>
            <p:ph type="ftr" sz="quarter" idx="11"/>
          </p:nvPr>
        </p:nvSpPr>
        <p:spPr/>
        <p:txBody>
          <a:bodyPr/>
          <a:lstStyle/>
          <a:p>
            <a:endParaRPr lang="sv-SE"/>
          </a:p>
        </p:txBody>
      </p:sp>
      <p:sp>
        <p:nvSpPr>
          <p:cNvPr id="4" name="Platshållare för datum 3"/>
          <p:cNvSpPr>
            <a:spLocks noGrp="1"/>
          </p:cNvSpPr>
          <p:nvPr>
            <p:ph type="dt" sz="half" idx="10"/>
          </p:nvPr>
        </p:nvSpPr>
        <p:spPr/>
        <p:txBody>
          <a:bodyPr/>
          <a:lstStyle/>
          <a:p>
            <a:fld id="{765C18DA-410A-4124-BB0F-DE8CA676B1E5}" type="datetimeFigureOut">
              <a:rPr lang="sv-SE" smtClean="0"/>
              <a:t>2026-07-03</a:t>
            </a:fld>
            <a:endParaRPr lang="sv-SE"/>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2702254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mall för rubrikformat</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2026-07-03</a:t>
            </a:fld>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a:p>
        </p:txBody>
      </p:sp>
    </p:spTree>
    <p:extLst>
      <p:ext uri="{BB962C8B-B14F-4D97-AF65-F5344CB8AC3E}">
        <p14:creationId xmlns:p14="http://schemas.microsoft.com/office/powerpoint/2010/main" val="5958449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mall för rubrikformat</a:t>
            </a:r>
          </a:p>
        </p:txBody>
      </p:sp>
      <p:sp>
        <p:nvSpPr>
          <p:cNvPr id="6" name="Platshållare för sidfot 5"/>
          <p:cNvSpPr>
            <a:spLocks noGrp="1"/>
          </p:cNvSpPr>
          <p:nvPr>
            <p:ph type="ftr" sz="quarter" idx="11"/>
          </p:nvPr>
        </p:nvSpPr>
        <p:spPr/>
        <p:txBody>
          <a:bodyPr/>
          <a:lstStyle/>
          <a:p>
            <a:endParaRPr lang="sv-SE"/>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3031895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p>
        </p:txBody>
      </p:sp>
      <p:sp>
        <p:nvSpPr>
          <p:cNvPr id="6" name="Platshållare för sidfot 5"/>
          <p:cNvSpPr>
            <a:spLocks noGrp="1"/>
          </p:cNvSpPr>
          <p:nvPr>
            <p:ph type="ftr" sz="quarter" idx="11"/>
          </p:nvPr>
        </p:nvSpPr>
        <p:spPr/>
        <p:txBody>
          <a:bodyPr/>
          <a:lstStyle/>
          <a:p>
            <a:endParaRPr lang="sv-SE"/>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2357574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p>
        </p:txBody>
      </p:sp>
      <p:sp>
        <p:nvSpPr>
          <p:cNvPr id="8" name="Platshållare för sidfot 7"/>
          <p:cNvSpPr>
            <a:spLocks noGrp="1"/>
          </p:cNvSpPr>
          <p:nvPr>
            <p:ph type="ftr" sz="quarter" idx="11"/>
          </p:nvPr>
        </p:nvSpPr>
        <p:spPr/>
        <p:txBody>
          <a:bodyPr/>
          <a:lstStyle/>
          <a:p>
            <a:endParaRPr lang="sv-SE"/>
          </a:p>
        </p:txBody>
      </p:sp>
      <p:sp>
        <p:nvSpPr>
          <p:cNvPr id="7" name="Platshållare för datum 6"/>
          <p:cNvSpPr>
            <a:spLocks noGrp="1"/>
          </p:cNvSpPr>
          <p:nvPr>
            <p:ph type="dt" sz="half" idx="10"/>
          </p:nvPr>
        </p:nvSpPr>
        <p:spPr/>
        <p:txBody>
          <a:bodyPr/>
          <a:lstStyle/>
          <a:p>
            <a:fld id="{765C18DA-410A-4124-BB0F-DE8CA676B1E5}" type="datetimeFigureOut">
              <a:rPr lang="sv-SE" smtClean="0"/>
              <a:t>2026-07-03</a:t>
            </a:fld>
            <a:endParaRPr lang="sv-SE"/>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37213537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4" name="Platshållare för sidfot 3"/>
          <p:cNvSpPr>
            <a:spLocks noGrp="1"/>
          </p:cNvSpPr>
          <p:nvPr>
            <p:ph type="ftr" sz="quarter" idx="11"/>
          </p:nvPr>
        </p:nvSpPr>
        <p:spPr/>
        <p:txBody>
          <a:bodyPr/>
          <a:lstStyle/>
          <a:p>
            <a:endParaRPr lang="sv-SE"/>
          </a:p>
        </p:txBody>
      </p:sp>
      <p:sp>
        <p:nvSpPr>
          <p:cNvPr id="3" name="Platshållare för datum 2"/>
          <p:cNvSpPr>
            <a:spLocks noGrp="1"/>
          </p:cNvSpPr>
          <p:nvPr>
            <p:ph type="dt" sz="half" idx="10"/>
          </p:nvPr>
        </p:nvSpPr>
        <p:spPr/>
        <p:txBody>
          <a:bodyPr/>
          <a:lstStyle/>
          <a:p>
            <a:fld id="{765C18DA-410A-4124-BB0F-DE8CA676B1E5}" type="datetimeFigureOut">
              <a:rPr lang="sv-SE" smtClean="0"/>
              <a:t>2026-07-03</a:t>
            </a:fld>
            <a:endParaRPr lang="sv-SE"/>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3019525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a:p>
        </p:txBody>
      </p:sp>
      <p:sp>
        <p:nvSpPr>
          <p:cNvPr id="2" name="Platshållare för datum 1"/>
          <p:cNvSpPr>
            <a:spLocks noGrp="1"/>
          </p:cNvSpPr>
          <p:nvPr>
            <p:ph type="dt" sz="half" idx="10"/>
          </p:nvPr>
        </p:nvSpPr>
        <p:spPr/>
        <p:txBody>
          <a:bodyPr/>
          <a:lstStyle/>
          <a:p>
            <a:fld id="{765C18DA-410A-4124-BB0F-DE8CA676B1E5}" type="datetimeFigureOut">
              <a:rPr lang="sv-SE" smtClean="0"/>
              <a:t>2026-07-03</a:t>
            </a:fld>
            <a:endParaRPr lang="sv-SE"/>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4799814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tx1"/>
                </a:solidFill>
              </a:defRPr>
            </a:lvl1pPr>
          </a:lstStyle>
          <a:p>
            <a:r>
              <a:rPr lang="sv-SE" dirty="0"/>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dirty="0"/>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dirty="0"/>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2532800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tx1"/>
                </a:solidFill>
              </a:defRPr>
            </a:lvl1pPr>
          </a:lstStyle>
          <a:p>
            <a:r>
              <a:rPr lang="sv-SE" dirty="0"/>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tx1"/>
                </a:solidFill>
              </a:defRPr>
            </a:lvl1pPr>
          </a:lstStyle>
          <a:p>
            <a:r>
              <a:rPr lang="sv-SE"/>
              <a:t>Klicka på ikonen för att lägga till en bild</a:t>
            </a:r>
          </a:p>
        </p:txBody>
      </p:sp>
    </p:spTree>
    <p:extLst>
      <p:ext uri="{BB962C8B-B14F-4D97-AF65-F5344CB8AC3E}">
        <p14:creationId xmlns:p14="http://schemas.microsoft.com/office/powerpoint/2010/main" val="16247315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27493564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tx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tx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2026-07-03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tx1"/>
                </a:solidFill>
              </a:defRPr>
            </a:lvl1pPr>
          </a:lstStyle>
          <a:p>
            <a:pPr lvl="0"/>
            <a:r>
              <a:rPr lang="sv-SE"/>
              <a:t> </a:t>
            </a:r>
          </a:p>
        </p:txBody>
      </p:sp>
    </p:spTree>
    <p:extLst>
      <p:ext uri="{BB962C8B-B14F-4D97-AF65-F5344CB8AC3E}">
        <p14:creationId xmlns:p14="http://schemas.microsoft.com/office/powerpoint/2010/main" val="25072966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6E9020EF-984C-486A-898E-1ED7325E1C64}" type="datetime1">
              <a:rPr lang="sv-SE" smtClean="0"/>
              <a:pPr/>
              <a:t>2026-07-03</a:t>
            </a:fld>
            <a:endParaRPr lang="sv-SE" dirty="0"/>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037322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58E89344-CD34-4286-AAC5-3EF9AF06EAFC}" type="datetime1">
              <a:rPr lang="sv-SE" smtClean="0"/>
              <a:pPr/>
              <a:t>2026-07-03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2698054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dirty="0"/>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08652C4B-B8AE-4DA5-BC52-342EBCBE08BA}" type="datetime1">
              <a:rPr lang="sv-SE" smtClean="0"/>
              <a:pPr/>
              <a:t>2026-07-03</a:t>
            </a:fld>
            <a:endParaRPr lang="sv-SE" dirty="0"/>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64815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dirty="0"/>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5D05FCD3-3492-4FFB-A5C1-DA3BA36D4976}"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459815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tx1"/>
                </a:solidFill>
              </a:defRPr>
            </a:lvl1pPr>
            <a:lvl2pPr>
              <a:buSzPct val="120000"/>
              <a:defRPr/>
            </a:lvl2pPr>
            <a:lvl3pPr>
              <a:buSzPct val="120000"/>
              <a:defRPr/>
            </a:lvl3pPr>
            <a:lvl4pPr>
              <a:buSzPct val="120000"/>
              <a:defRPr/>
            </a:lvl4pPr>
            <a:lvl5pPr>
              <a:buSzPct val="120000"/>
              <a:defRPr/>
            </a:lvl5pPr>
          </a:lstStyle>
          <a:p>
            <a:pPr lvl="0"/>
            <a:r>
              <a:rPr lang="sv-SE" dirty="0"/>
              <a:t>Punkt</a:t>
            </a:r>
          </a:p>
          <a:p>
            <a:pPr lvl="0"/>
            <a:r>
              <a:rPr lang="sv-SE" dirty="0"/>
              <a:t>Punkt</a:t>
            </a:r>
          </a:p>
          <a:p>
            <a:pPr lvl="0"/>
            <a:r>
              <a:rPr lang="sv-SE" dirty="0"/>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141E8FB7-B1A9-4218-A760-3AA9472286D6}" type="datetime1">
              <a:rPr lang="sv-SE" smtClean="0"/>
              <a:pPr/>
              <a:t>2026-07-03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9256985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latin typeface="AvenirNext LT Pro Bold" panose="020B0504020202020204" pitchFamily="34" charset="0"/>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SzPct val="100000"/>
              <a:buFont typeface="Arial" panose="020B0604020202020204" pitchFamily="34" charset="0"/>
              <a:buNone/>
              <a:defRPr lang="sv-SE" sz="2000" dirty="0">
                <a:solidFill>
                  <a:schemeClr val="tx1"/>
                </a:solidFill>
              </a:defRPr>
            </a:lvl1pPr>
          </a:lstStyle>
          <a:p>
            <a:pPr lvl="0">
              <a:spcBef>
                <a:spcPts val="1400"/>
              </a:spcBef>
            </a:pPr>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D3364698-0835-423A-9948-E889C242C3D0}"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5572639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829713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0D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4095810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2026-07-03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211051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dirty="0"/>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dirty="0"/>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396214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vl1pPr>
          </a:lstStyle>
          <a:p>
            <a:r>
              <a:rPr lang="sv-SE" dirty="0"/>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dirty="0"/>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dirty="0"/>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2026-07-03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37313627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tx1"/>
                </a:solidFill>
              </a:defRPr>
            </a:lvl1pPr>
          </a:lstStyle>
          <a:p>
            <a:r>
              <a:rPr lang="sv-SE" dirty="0"/>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21EE4F49-EC76-4C2C-9B73-2EBF0DD89402}" type="datetime1">
              <a:rPr lang="sv-SE" smtClean="0"/>
              <a:pPr/>
              <a:t>2026-07-03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9016702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36E1C339-1173-498E-B68E-150066B9F832}"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6462784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7F2EB"/>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2026-07-03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1865463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71985601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5170288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0D7BF"/>
          </a:solidFill>
        </p:spPr>
        <p:txBody>
          <a:bodyPr/>
          <a:lstStyle>
            <a:lvl1pPr marL="0" indent="0">
              <a:buNone/>
              <a:defRPr sz="2000">
                <a:solidFill>
                  <a:srgbClr val="F0D7B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dirty="0"/>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tx1"/>
                </a:solidFill>
              </a:defRPr>
            </a:lvl1pPr>
          </a:lstStyle>
          <a:p>
            <a:r>
              <a:rPr lang="sv-SE" dirty="0"/>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Punkt</a:t>
            </a:r>
          </a:p>
        </p:txBody>
      </p:sp>
    </p:spTree>
    <p:extLst>
      <p:ext uri="{BB962C8B-B14F-4D97-AF65-F5344CB8AC3E}">
        <p14:creationId xmlns:p14="http://schemas.microsoft.com/office/powerpoint/2010/main" val="385252926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2026-07-03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prstGeom prst="rect">
            <a:avLst/>
          </a:prstGeo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dirty="0"/>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defRPr>
            </a:lvl1pPr>
          </a:lstStyle>
          <a:p>
            <a:r>
              <a:rPr lang="sv-SE" dirty="0"/>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5035505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lvl1pPr>
          </a:lstStyle>
          <a:p>
            <a:pPr marL="228600" lvl="0" indent="-228600"/>
            <a:r>
              <a:rPr lang="sv-SE" dirty="0"/>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lvl1pPr>
          </a:lstStyle>
          <a:p>
            <a:pPr marL="228600" lvl="0" indent="-228600"/>
            <a:r>
              <a:rPr lang="sv-SE" dirty="0"/>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2026-07-03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244440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02833091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65070922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2026-07-03</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23056914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0323402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0566625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5835101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98881413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8041189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2026-07-03</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673000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image" Target="../media/image1.png"/><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image" Target="../media/image1.png"/><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theme" Target="../theme/theme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4.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image" Target="../media/image6.png"/><Relationship Id="rId4" Type="http://schemas.openxmlformats.org/officeDocument/2006/relationships/slideLayout" Target="../slideLayouts/slideLayout88.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image" Target="../media/image7.png"/><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theme" Target="../theme/theme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image" Target="../media/image10.png"/><Relationship Id="rId5" Type="http://schemas.openxmlformats.org/officeDocument/2006/relationships/slideLayout" Target="../slideLayouts/slideLayout120.xml"/><Relationship Id="rId10" Type="http://schemas.openxmlformats.org/officeDocument/2006/relationships/theme" Target="../theme/theme7.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FEFEB"/>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5"/>
                </a:solidFill>
                <a:latin typeface="AvenirNext LT Pro Regular" panose="020B0504020202020204" pitchFamily="34" charset="77"/>
              </a:defRPr>
            </a:lvl1pPr>
          </a:lstStyle>
          <a:p>
            <a:fld id="{5F6B0470-A8C6-4E2F-A7E4-2127E15D3394}" type="datetime1">
              <a:rPr lang="sv-SE" smtClean="0"/>
              <a:pPr/>
              <a:t>2026-07-03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5"/>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5"/>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372247015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6" r:id="rId11"/>
    <p:sldLayoutId id="2147483802" r:id="rId12"/>
    <p:sldLayoutId id="2147483803" r:id="rId13"/>
    <p:sldLayoutId id="2147483757" r:id="rId14"/>
    <p:sldLayoutId id="2147483758" r:id="rId15"/>
    <p:sldLayoutId id="2147483754" r:id="rId16"/>
    <p:sldLayoutId id="2147483753" r:id="rId17"/>
    <p:sldLayoutId id="2147483759" r:id="rId18"/>
    <p:sldLayoutId id="2147483760" r:id="rId19"/>
    <p:sldLayoutId id="2147483799" r:id="rId20"/>
    <p:sldLayoutId id="2147483800" r:id="rId21"/>
    <p:sldLayoutId id="2147483900" r:id="rId22"/>
    <p:sldLayoutId id="2147483901" r:id="rId23"/>
    <p:sldLayoutId id="2147483902" r:id="rId24"/>
    <p:sldLayoutId id="2147483903" r:id="rId25"/>
  </p:sldLayoutIdLst>
  <p:hf sldNum="0" hdr="0" ftr="0" dt="0"/>
  <p:txStyles>
    <p:titleStyle>
      <a:lvl1pPr algn="l" defTabSz="914400" rtl="0" eaLnBrk="1" latinLnBrk="0" hangingPunct="1">
        <a:lnSpc>
          <a:spcPct val="90000"/>
        </a:lnSpc>
        <a:spcBef>
          <a:spcPct val="0"/>
        </a:spcBef>
        <a:buNone/>
        <a:defRPr sz="4400" b="1" i="0" kern="1200">
          <a:solidFill>
            <a:schemeClr val="accent5"/>
          </a:solidFill>
          <a:latin typeface="AvenirNext LT Pro Bold"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5"/>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5"/>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5"/>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5"/>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5"/>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7F2EB"/>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tx1"/>
                </a:solidFill>
                <a:latin typeface="AvenirNext LT Pro Regular" panose="020B0504020202020204" pitchFamily="34" charset="77"/>
              </a:defRPr>
            </a:lvl1pPr>
          </a:lstStyle>
          <a:p>
            <a:fld id="{5F6B0470-A8C6-4E2F-A7E4-2127E15D3394}" type="datetime1">
              <a:rPr lang="sv-SE" smtClean="0"/>
              <a:pPr/>
              <a:t>2026-07-03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tx1"/>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tx1"/>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303617998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99" r:id="rId23"/>
    <p:sldLayoutId id="2147483915" r:id="rId24"/>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AvenirNext LT Pro Bold"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EBE8"/>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3"/>
                </a:solidFill>
                <a:latin typeface="AvenirNext LT Pro Regular" panose="020B0504020202020204" pitchFamily="34" charset="77"/>
              </a:defRPr>
            </a:lvl1pPr>
          </a:lstStyle>
          <a:p>
            <a:fld id="{5F6B0470-A8C6-4E2F-A7E4-2127E15D3394}" type="datetime1">
              <a:rPr lang="sv-SE" smtClean="0"/>
              <a:pPr/>
              <a:t>2026-07-03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3"/>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3"/>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3198792167"/>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98" r:id="rId23"/>
  </p:sldLayoutIdLst>
  <p:hf sldNum="0" hdr="0" ftr="0" dt="0"/>
  <p:txStyles>
    <p:titleStyle>
      <a:lvl1pPr algn="l" defTabSz="914400" rtl="0" eaLnBrk="1" latinLnBrk="0" hangingPunct="1">
        <a:lnSpc>
          <a:spcPct val="90000"/>
        </a:lnSpc>
        <a:spcBef>
          <a:spcPct val="0"/>
        </a:spcBef>
        <a:buNone/>
        <a:defRPr sz="4400" b="1" i="0" kern="1200">
          <a:solidFill>
            <a:schemeClr val="accent3"/>
          </a:solidFill>
          <a:latin typeface="+mn-lt"/>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marL="228600" lvl="0" indent="-228600"/>
            <a:r>
              <a:rPr lang="sv-SE"/>
              <a:t>Klicka här för att ändra format på bakgrundstexten</a:t>
            </a:r>
          </a:p>
          <a:p>
            <a:pPr marL="685800" lvl="1" indent="-228600"/>
            <a:r>
              <a:rPr lang="sv-SE"/>
              <a:t>Nivå två</a:t>
            </a:r>
          </a:p>
          <a:p>
            <a:pPr marL="1143000" lvl="2" indent="-228600"/>
            <a:r>
              <a:rPr lang="sv-SE"/>
              <a:t>Nivå tre</a:t>
            </a:r>
          </a:p>
          <a:p>
            <a:pPr marL="1600200" lvl="3" indent="-228600"/>
            <a:r>
              <a:rPr lang="sv-SE"/>
              <a:t>Nivå fyra</a:t>
            </a:r>
          </a:p>
          <a:p>
            <a:pPr marL="2057400" lvl="4" indent="-228600"/>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tx1"/>
                </a:solidFill>
                <a:latin typeface="AvenirNext LT Pro Regular" panose="020B0504020202020204" pitchFamily="34" charset="77"/>
              </a:defRPr>
            </a:lvl1pPr>
          </a:lstStyle>
          <a:p>
            <a:fld id="{5F6B0470-A8C6-4E2F-A7E4-2127E15D3394}" type="datetime1">
              <a:rPr lang="sv-SE" smtClean="0"/>
              <a:pPr/>
              <a:t>2026-07-03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tx1"/>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tx1"/>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994931010"/>
      </p:ext>
    </p:extLst>
  </p:cSld>
  <p:clrMap bg1="lt1" tx1="dk1" bg2="lt2" tx2="dk2" accent1="accent1" accent2="accent2" accent3="accent3" accent4="accent4" accent5="accent5" accent6="accent6" hlink="hlink" folHlink="folHlink"/>
  <p:sldLayoutIdLst>
    <p:sldLayoutId id="2147483851" r:id="rId1"/>
    <p:sldLayoutId id="2147483855" r:id="rId2"/>
    <p:sldLayoutId id="2147483859" r:id="rId3"/>
    <p:sldLayoutId id="2147483864" r:id="rId4"/>
    <p:sldLayoutId id="2147483865" r:id="rId5"/>
    <p:sldLayoutId id="2147483866" r:id="rId6"/>
    <p:sldLayoutId id="2147483897" r:id="rId7"/>
    <p:sldLayoutId id="2147483892" r:id="rId8"/>
    <p:sldLayoutId id="2147483893" r:id="rId9"/>
    <p:sldLayoutId id="2147483894" r:id="rId10"/>
    <p:sldLayoutId id="2147483895" r:id="rId11"/>
    <p:sldLayoutId id="2147483896" r:id="rId12"/>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AvenirNext LT Pro Bold" panose="020B0504020202020204" pitchFamily="34" charset="0"/>
          <a:ea typeface="+mj-ea"/>
          <a:cs typeface="+mj-cs"/>
        </a:defRPr>
      </a:lvl1pPr>
    </p:titleStyle>
    <p:bodyStyle>
      <a:lvl1pPr marL="457200" indent="-457200" algn="l" defTabSz="914400" rtl="0" eaLnBrk="1" latinLnBrk="0" hangingPunct="1">
        <a:lnSpc>
          <a:spcPct val="90000"/>
        </a:lnSpc>
        <a:spcBef>
          <a:spcPts val="1000"/>
        </a:spcBef>
        <a:buSzPct val="100000"/>
        <a:buFont typeface="Arial" panose="020B0604020202020204" pitchFamily="34" charset="0"/>
        <a:buChar char="•"/>
        <a:defRPr lang="sv-SE" sz="2200" b="0" i="0" kern="1200">
          <a:solidFill>
            <a:schemeClr val="tx1"/>
          </a:solidFill>
          <a:latin typeface="AvenirNext LT Pro Regular" panose="020B0504020202020204" pitchFamily="34" charset="77"/>
          <a:ea typeface="+mn-ea"/>
          <a:cs typeface="+mn-cs"/>
        </a:defRPr>
      </a:lvl1pPr>
      <a:lvl2pPr marL="914400" indent="-457200" algn="l" defTabSz="914400" rtl="0" eaLnBrk="1" latinLnBrk="0" hangingPunct="1">
        <a:lnSpc>
          <a:spcPct val="90000"/>
        </a:lnSpc>
        <a:spcBef>
          <a:spcPts val="500"/>
        </a:spcBef>
        <a:buSzPct val="100000"/>
        <a:buFont typeface="Arial" panose="020B0604020202020204" pitchFamily="34" charset="0"/>
        <a:buChar char="•"/>
        <a:defRPr lang="sv-SE" sz="2200" b="0" i="0" kern="1200">
          <a:solidFill>
            <a:schemeClr val="tx1"/>
          </a:solidFill>
          <a:latin typeface="AvenirNext LT Pro Regular" panose="020B0504020202020204" pitchFamily="34" charset="77"/>
          <a:ea typeface="+mn-ea"/>
          <a:cs typeface="+mn-cs"/>
        </a:defRPr>
      </a:lvl2pPr>
      <a:lvl3pPr marL="1371600" indent="-457200" algn="l" defTabSz="914400" rtl="0" eaLnBrk="1" latinLnBrk="0" hangingPunct="1">
        <a:lnSpc>
          <a:spcPct val="90000"/>
        </a:lnSpc>
        <a:spcBef>
          <a:spcPts val="500"/>
        </a:spcBef>
        <a:buSzPct val="100000"/>
        <a:buFont typeface="Arial" panose="020B0604020202020204" pitchFamily="34" charset="0"/>
        <a:buChar char="•"/>
        <a:defRPr lang="sv-SE" sz="2200" b="0" i="0" kern="1200">
          <a:solidFill>
            <a:schemeClr val="tx1"/>
          </a:solidFill>
          <a:latin typeface="AvenirNext LT Pro Regular" panose="020B0504020202020204" pitchFamily="34" charset="77"/>
          <a:ea typeface="+mn-ea"/>
          <a:cs typeface="+mn-cs"/>
        </a:defRPr>
      </a:lvl3pPr>
      <a:lvl4pPr marL="1828800" indent="-457200" algn="l" defTabSz="914400" rtl="0" eaLnBrk="1" latinLnBrk="0" hangingPunct="1">
        <a:lnSpc>
          <a:spcPct val="90000"/>
        </a:lnSpc>
        <a:spcBef>
          <a:spcPts val="500"/>
        </a:spcBef>
        <a:buSzPct val="100000"/>
        <a:buFont typeface="Arial" panose="020B0604020202020204" pitchFamily="34" charset="0"/>
        <a:buChar char="•"/>
        <a:defRPr lang="sv-SE" sz="2200" b="0" i="0" kern="1200">
          <a:solidFill>
            <a:schemeClr val="tx1"/>
          </a:solidFill>
          <a:latin typeface="AvenirNext LT Pro Regular" panose="020B0504020202020204" pitchFamily="34" charset="77"/>
          <a:ea typeface="+mn-ea"/>
          <a:cs typeface="+mn-cs"/>
        </a:defRPr>
      </a:lvl4pPr>
      <a:lvl5pPr marL="2286000" indent="-457200" algn="l" defTabSz="914400" rtl="0" eaLnBrk="1" latinLnBrk="0" hangingPunct="1">
        <a:lnSpc>
          <a:spcPct val="90000"/>
        </a:lnSpc>
        <a:spcBef>
          <a:spcPts val="500"/>
        </a:spcBef>
        <a:buSzPct val="100000"/>
        <a:buFont typeface="Arial" panose="020B0604020202020204" pitchFamily="34" charset="0"/>
        <a:buChar char="•"/>
        <a:defRPr lang="sv-SE" sz="2200" b="0" i="0" kern="1200">
          <a:solidFill>
            <a:schemeClr val="tx1"/>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adec="http://schemas.microsoft.com/office/drawing/2017/decorative" val="1"/>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2026-07-03</a:t>
            </a:fld>
            <a:endParaRPr lang="sv-SE"/>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a:p>
        </p:txBody>
      </p:sp>
    </p:spTree>
    <p:extLst>
      <p:ext uri="{BB962C8B-B14F-4D97-AF65-F5344CB8AC3E}">
        <p14:creationId xmlns:p14="http://schemas.microsoft.com/office/powerpoint/2010/main" val="983999705"/>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7F2EB"/>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tx1"/>
                </a:solidFill>
                <a:latin typeface="AvenirNext LT Pro Regular" panose="020B0504020202020204" pitchFamily="34" charset="77"/>
              </a:defRPr>
            </a:lvl1pPr>
          </a:lstStyle>
          <a:p>
            <a:fld id="{5F6B0470-A8C6-4E2F-A7E4-2127E15D3394}" type="datetime1">
              <a:rPr lang="sv-SE" smtClean="0"/>
              <a:pPr/>
              <a:t>2026-07-03</a:t>
            </a:fld>
            <a:endParaRPr lang="sv-SE" dirty="0"/>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tx1"/>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tx1"/>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5" cstate="hq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3944333914"/>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3" r:id="rId17"/>
    <p:sldLayoutId id="2147483934" r:id="rId18"/>
    <p:sldLayoutId id="2147483935" r:id="rId19"/>
    <p:sldLayoutId id="2147483936" r:id="rId20"/>
    <p:sldLayoutId id="2147483937" r:id="rId21"/>
    <p:sldLayoutId id="2147483938" r:id="rId22"/>
    <p:sldLayoutId id="2147483939" r:id="rId23"/>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AvenirNext LT Pro Bold"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2026-07-03</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4036954825"/>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ACD3B6-5E22-97CB-DD63-1200FE13EC35}"/>
              </a:ext>
            </a:extLst>
          </p:cNvPr>
          <p:cNvSpPr>
            <a:spLocks noGrp="1"/>
          </p:cNvSpPr>
          <p:nvPr>
            <p:ph type="title"/>
          </p:nvPr>
        </p:nvSpPr>
        <p:spPr>
          <a:xfrm>
            <a:off x="839788" y="3078589"/>
            <a:ext cx="4860396" cy="1237130"/>
          </a:xfrm>
        </p:spPr>
        <p:txBody>
          <a:bodyPr anchor="b">
            <a:noAutofit/>
          </a:bodyPr>
          <a:lstStyle/>
          <a:p>
            <a:r>
              <a:rPr lang="sv-SE" sz="3600" dirty="0"/>
              <a:t>Dokumenterad överenskommelse/</a:t>
            </a:r>
            <a:br>
              <a:rPr lang="sv-SE" sz="3600" dirty="0"/>
            </a:br>
            <a:r>
              <a:rPr lang="sv-SE" sz="3600" dirty="0" err="1"/>
              <a:t>patientkontrakt</a:t>
            </a:r>
            <a:endParaRPr lang="sv-SE" sz="3600" dirty="0"/>
          </a:p>
        </p:txBody>
      </p:sp>
      <p:sp>
        <p:nvSpPr>
          <p:cNvPr id="15" name="Text Placeholder 2">
            <a:extLst>
              <a:ext uri="{FF2B5EF4-FFF2-40B4-BE49-F238E27FC236}">
                <a16:creationId xmlns:a16="http://schemas.microsoft.com/office/drawing/2014/main" id="{D4C7D785-E3E5-082A-89F5-4EA31327D567}"/>
              </a:ext>
            </a:extLst>
          </p:cNvPr>
          <p:cNvSpPr>
            <a:spLocks noGrp="1"/>
          </p:cNvSpPr>
          <p:nvPr>
            <p:ph type="body" sz="half" idx="2"/>
          </p:nvPr>
        </p:nvSpPr>
        <p:spPr>
          <a:xfrm>
            <a:off x="839787" y="4387435"/>
            <a:ext cx="4860396" cy="3128991"/>
          </a:xfrm>
        </p:spPr>
        <p:txBody>
          <a:bodyPr/>
          <a:lstStyle/>
          <a:p>
            <a:r>
              <a:rPr lang="en-US" dirty="0"/>
              <a:t>En del av Nära vård</a:t>
            </a:r>
          </a:p>
        </p:txBody>
      </p:sp>
      <p:pic>
        <p:nvPicPr>
          <p:cNvPr id="4" name="Platshållare för innehåll 8" descr="Illustrationen visar två tecknade personer som skakar hand, varav den ena är delvis inuti en dator. Texten i bilden lyder: &quot;PATIENTKONTRAKT gemensam överenskommelse&quot;. Runt personerna finns flera texter: &quot;ENKLARE VARDAG, Sammanhållen planering, Fokus på det som är viktigt, VÄRNA TID!, DELAKTIGHET, Tillgänglighet, Samskapande, Veta mitt nästa steg...&quot;. Bakgrunden är gul och personerna är tecknade i rosa och blå färger.">
            <a:extLst>
              <a:ext uri="{FF2B5EF4-FFF2-40B4-BE49-F238E27FC236}">
                <a16:creationId xmlns:a16="http://schemas.microsoft.com/office/drawing/2014/main" id="{A5C1E3A9-40B6-A38E-741E-CEE9F082AD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3926" y="1258217"/>
            <a:ext cx="5327073" cy="4341564"/>
          </a:xfrm>
          <a:prstGeom prst="rect">
            <a:avLst/>
          </a:prstGeom>
          <a:noFill/>
        </p:spPr>
      </p:pic>
    </p:spTree>
    <p:extLst>
      <p:ext uri="{BB962C8B-B14F-4D97-AF65-F5344CB8AC3E}">
        <p14:creationId xmlns:p14="http://schemas.microsoft.com/office/powerpoint/2010/main" val="922865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694E6236-C96D-D3EF-967A-8161735FA06C}"/>
              </a:ext>
            </a:extLst>
          </p:cNvPr>
          <p:cNvSpPr>
            <a:spLocks noGrp="1"/>
          </p:cNvSpPr>
          <p:nvPr>
            <p:ph type="title"/>
          </p:nvPr>
        </p:nvSpPr>
        <p:spPr>
          <a:xfrm>
            <a:off x="839788" y="1878439"/>
            <a:ext cx="4860396" cy="1237130"/>
          </a:xfrm>
        </p:spPr>
        <p:txBody>
          <a:bodyPr anchor="b">
            <a:normAutofit/>
          </a:bodyPr>
          <a:lstStyle/>
          <a:p>
            <a:r>
              <a:rPr lang="sv-SE" dirty="0"/>
              <a:t>Omställning till </a:t>
            </a:r>
            <a:br>
              <a:rPr lang="sv-SE" dirty="0"/>
            </a:br>
            <a:r>
              <a:rPr lang="sv-SE" dirty="0"/>
              <a:t>Nära vård</a:t>
            </a:r>
          </a:p>
        </p:txBody>
      </p:sp>
      <p:sp>
        <p:nvSpPr>
          <p:cNvPr id="9" name="Underrubrik 8">
            <a:extLst>
              <a:ext uri="{FF2B5EF4-FFF2-40B4-BE49-F238E27FC236}">
                <a16:creationId xmlns:a16="http://schemas.microsoft.com/office/drawing/2014/main" id="{0788831E-4302-A1F9-4681-B32F40AE6216}"/>
              </a:ext>
            </a:extLst>
          </p:cNvPr>
          <p:cNvSpPr>
            <a:spLocks noGrp="1"/>
          </p:cNvSpPr>
          <p:nvPr>
            <p:ph type="body" sz="half" idx="2"/>
          </p:nvPr>
        </p:nvSpPr>
        <p:spPr>
          <a:xfrm>
            <a:off x="839787" y="3187285"/>
            <a:ext cx="4860396" cy="3128991"/>
          </a:xfrm>
        </p:spPr>
        <p:txBody>
          <a:bodyPr>
            <a:normAutofit/>
          </a:bodyPr>
          <a:lstStyle/>
          <a:p>
            <a:r>
              <a:rPr lang="sv-SE" dirty="0"/>
              <a:t>Det personcentrerade förhållningssättet är centralt och konkretiseras bland annat genom en dokumenterad överenskommelse/</a:t>
            </a:r>
            <a:r>
              <a:rPr lang="sv-SE" dirty="0" err="1"/>
              <a:t>Patientkontrakt</a:t>
            </a:r>
            <a:r>
              <a:rPr lang="sv-SE" dirty="0"/>
              <a:t>. </a:t>
            </a:r>
          </a:p>
          <a:p>
            <a:endParaRPr lang="sv-SE" dirty="0"/>
          </a:p>
        </p:txBody>
      </p:sp>
      <p:pic>
        <p:nvPicPr>
          <p:cNvPr id="3" name="Bildobjekt 2" descr="Tre tecknade personer håller ett patientkontrakt. Bakgrunden visar en väg med människor och byggnader, inklusive ett sjukhus och ett kafé. En skylt markerar &quot;FRAMTID&quot; och en mobiltelefon visar en person som säger &quot;HEJ&quot;. Texten på kontraktet inkluderar &quot;PATIENTKONTRAKT&quot;, &quot;SAMMANHÅLLEN PLANERING&quot;, &quot;FAST KONTAKT MED VÅRDEN&quot; och &quot;ÖVERENSKOMMEN TID&quot;.">
            <a:extLst>
              <a:ext uri="{FF2B5EF4-FFF2-40B4-BE49-F238E27FC236}">
                <a16:creationId xmlns:a16="http://schemas.microsoft.com/office/drawing/2014/main" id="{5AA02B79-4BC9-AD0D-AAD5-D10AA02A50B6}"/>
              </a:ext>
            </a:extLst>
          </p:cNvPr>
          <p:cNvPicPr>
            <a:picLocks noChangeAspect="1"/>
          </p:cNvPicPr>
          <p:nvPr/>
        </p:nvPicPr>
        <p:blipFill>
          <a:blip r:embed="rId3"/>
          <a:stretch>
            <a:fillRect/>
          </a:stretch>
        </p:blipFill>
        <p:spPr>
          <a:xfrm>
            <a:off x="6483926" y="1444665"/>
            <a:ext cx="5327073" cy="3968668"/>
          </a:xfrm>
          <a:prstGeom prst="rect">
            <a:avLst/>
          </a:prstGeom>
          <a:noFill/>
        </p:spPr>
      </p:pic>
    </p:spTree>
    <p:extLst>
      <p:ext uri="{BB962C8B-B14F-4D97-AF65-F5344CB8AC3E}">
        <p14:creationId xmlns:p14="http://schemas.microsoft.com/office/powerpoint/2010/main" val="3316300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97C682C9-C459-8211-45C7-787683AFA126}"/>
              </a:ext>
            </a:extLst>
          </p:cNvPr>
          <p:cNvSpPr>
            <a:spLocks noGrp="1" noRot="1" noMove="1" noResize="1" noEditPoints="1" noAdjustHandles="1" noChangeArrowheads="1" noChangeShapeType="1"/>
          </p:cNvSpPr>
          <p:nvPr>
            <p:ph type="title"/>
          </p:nvPr>
        </p:nvSpPr>
        <p:spPr>
          <a:xfrm>
            <a:off x="664234" y="1314441"/>
            <a:ext cx="5326992" cy="1228518"/>
          </a:xfrm>
        </p:spPr>
        <p:txBody>
          <a:bodyPr anchor="ctr">
            <a:normAutofit/>
          </a:bodyPr>
          <a:lstStyle/>
          <a:p>
            <a:r>
              <a:rPr lang="sv-SE" sz="2300" dirty="0"/>
              <a:t>Varför behövs dokumenterad överenskommelse/</a:t>
            </a:r>
            <a:r>
              <a:rPr lang="sv-SE" sz="2300" dirty="0" err="1"/>
              <a:t>Patientkontrakt</a:t>
            </a:r>
            <a:r>
              <a:rPr lang="sv-SE" sz="2300" dirty="0"/>
              <a:t>?</a:t>
            </a:r>
          </a:p>
        </p:txBody>
      </p:sp>
      <p:pic>
        <p:nvPicPr>
          <p:cNvPr id="3" name="Bildobjekt 2" descr="Tre tecknade personer håller ett patientkontrakt tillsammans. I bakgrunden finns en väg med människor och byggnader, inklusive ett sjukhus och ett kafé. En skylt visar &quot;FRAMTID&quot; och en mobiltelefon visar en person som säger &quot;HEJ&quot;. Texten på kontraktet inkluderar rubriken &quot;PATIENTKONTRAKT&quot; och underrubrikerna &quot;SAMMANHÅLLEN PLANERING&quot;, &quot;FAST KONTAKT MED VÅRDEN&quot; och &quot;ÖVERENSKOMMEN TID&quot;.">
            <a:extLst>
              <a:ext uri="{FF2B5EF4-FFF2-40B4-BE49-F238E27FC236}">
                <a16:creationId xmlns:a16="http://schemas.microsoft.com/office/drawing/2014/main" id="{3CF65817-EEF0-F466-E55F-D2B48073E104}"/>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818277" y="2494800"/>
            <a:ext cx="5020671" cy="3740400"/>
          </a:xfrm>
          <a:prstGeom prst="rect">
            <a:avLst/>
          </a:prstGeom>
          <a:noFill/>
        </p:spPr>
      </p:pic>
      <p:sp>
        <p:nvSpPr>
          <p:cNvPr id="11" name="Platshållare för innehåll 10">
            <a:extLst>
              <a:ext uri="{FF2B5EF4-FFF2-40B4-BE49-F238E27FC236}">
                <a16:creationId xmlns:a16="http://schemas.microsoft.com/office/drawing/2014/main" id="{03C32203-C8DB-0DDE-0516-D8E4047B0BDD}"/>
              </a:ext>
            </a:extLst>
          </p:cNvPr>
          <p:cNvSpPr>
            <a:spLocks noGrp="1" noRot="1" noMove="1" noResize="1" noEditPoints="1" noAdjustHandles="1" noChangeArrowheads="1" noChangeShapeType="1"/>
          </p:cNvSpPr>
          <p:nvPr>
            <p:ph sz="half" idx="2"/>
          </p:nvPr>
        </p:nvSpPr>
        <p:spPr>
          <a:xfrm>
            <a:off x="6546573" y="1113142"/>
            <a:ext cx="4172325" cy="5360598"/>
          </a:xfrm>
        </p:spPr>
        <p:txBody>
          <a:bodyPr>
            <a:normAutofit/>
          </a:bodyPr>
          <a:lstStyle/>
          <a:p>
            <a:pPr marL="0" indent="0">
              <a:spcBef>
                <a:spcPts val="800"/>
              </a:spcBef>
              <a:buNone/>
            </a:pPr>
            <a:r>
              <a:rPr lang="sv-SE" sz="2000" dirty="0"/>
              <a:t>Patienters berättelser speglar att mycket energi går åt till att få livet i vardagen att fungera, frustation lyfts kring att jag:</a:t>
            </a:r>
          </a:p>
          <a:p>
            <a:pPr marL="342900" indent="-342900">
              <a:spcBef>
                <a:spcPts val="800"/>
              </a:spcBef>
              <a:buFont typeface="Arial" panose="020B0604020202020204" pitchFamily="34" charset="0"/>
              <a:buChar char="•"/>
            </a:pPr>
            <a:r>
              <a:rPr lang="sv-SE" sz="2000" dirty="0"/>
              <a:t>inte vet mitt nästa steg</a:t>
            </a:r>
          </a:p>
          <a:p>
            <a:pPr marL="342900" indent="-342900">
              <a:spcBef>
                <a:spcPts val="800"/>
              </a:spcBef>
              <a:buFont typeface="Arial" panose="020B0604020202020204" pitchFamily="34" charset="0"/>
              <a:buChar char="•"/>
            </a:pPr>
            <a:r>
              <a:rPr lang="sv-SE" sz="2000" dirty="0"/>
              <a:t>inte vet vad jag kan göra för mig själv och vad vården gör</a:t>
            </a:r>
          </a:p>
          <a:p>
            <a:pPr marL="342900" indent="-342900">
              <a:spcBef>
                <a:spcPts val="800"/>
              </a:spcBef>
              <a:buFont typeface="Arial" panose="020B0604020202020204" pitchFamily="34" charset="0"/>
              <a:buChar char="•"/>
            </a:pPr>
            <a:r>
              <a:rPr lang="sv-SE" sz="2000" dirty="0"/>
              <a:t>inte vet vart eller till vem jag ska vända mig </a:t>
            </a:r>
          </a:p>
          <a:p>
            <a:pPr marL="342900" indent="-342900">
              <a:spcBef>
                <a:spcPts val="800"/>
              </a:spcBef>
              <a:buFont typeface="Arial" panose="020B0604020202020204" pitchFamily="34" charset="0"/>
              <a:buChar char="•"/>
            </a:pPr>
            <a:r>
              <a:rPr lang="sv-SE" sz="2000" dirty="0"/>
              <a:t>inte har enkla sätt att ta kontakt </a:t>
            </a:r>
          </a:p>
          <a:p>
            <a:pPr marL="342900" indent="-342900">
              <a:spcBef>
                <a:spcPts val="800"/>
              </a:spcBef>
              <a:buFont typeface="Arial" panose="020B0604020202020204" pitchFamily="34" charset="0"/>
              <a:buChar char="•"/>
            </a:pPr>
            <a:r>
              <a:rPr lang="sv-SE" sz="2000" dirty="0"/>
              <a:t>inte känner mig trygg </a:t>
            </a:r>
          </a:p>
          <a:p>
            <a:pPr marL="342900" indent="-342900">
              <a:spcBef>
                <a:spcPts val="800"/>
              </a:spcBef>
              <a:buFont typeface="Arial" panose="020B0604020202020204" pitchFamily="34" charset="0"/>
              <a:buChar char="•"/>
            </a:pPr>
            <a:r>
              <a:rPr lang="sv-SE" sz="2000" dirty="0"/>
              <a:t>inte har någon överblick </a:t>
            </a:r>
          </a:p>
          <a:p>
            <a:endParaRPr lang="sv-SE" sz="2000" dirty="0"/>
          </a:p>
        </p:txBody>
      </p:sp>
    </p:spTree>
    <p:extLst>
      <p:ext uri="{BB962C8B-B14F-4D97-AF65-F5344CB8AC3E}">
        <p14:creationId xmlns:p14="http://schemas.microsoft.com/office/powerpoint/2010/main" val="767541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F7A8E1C8-6603-E13F-20AD-30E95C9EE713}"/>
              </a:ext>
              <a:ext uri="{C183D7F6-B498-43B3-948B-1728B52AA6E4}">
                <adec:decorative xmlns:adec="http://schemas.microsoft.com/office/drawing/2017/decorative" val="0"/>
              </a:ext>
            </a:extLst>
          </p:cNvPr>
          <p:cNvSpPr>
            <a:spLocks noGrp="1"/>
          </p:cNvSpPr>
          <p:nvPr>
            <p:ph type="title"/>
          </p:nvPr>
        </p:nvSpPr>
        <p:spPr>
          <a:xfrm>
            <a:off x="839788" y="1878439"/>
            <a:ext cx="4860396" cy="1237130"/>
          </a:xfrm>
        </p:spPr>
        <p:txBody>
          <a:bodyPr vert="horz" lIns="91440" tIns="45720" rIns="91440" bIns="45720" rtlCol="0" anchor="b">
            <a:normAutofit/>
          </a:bodyPr>
          <a:lstStyle/>
          <a:p>
            <a:r>
              <a:rPr lang="sv-SE" sz="2500" b="1" i="0" kern="1200" dirty="0">
                <a:latin typeface="AvenirNext LT Pro Bold" panose="020B0504020202020204" pitchFamily="34" charset="0"/>
                <a:ea typeface="+mj-ea"/>
                <a:cs typeface="+mj-cs"/>
              </a:rPr>
              <a:t>Syftet med dokumenterad överenskommelse/ </a:t>
            </a:r>
            <a:r>
              <a:rPr lang="sv-SE" sz="2500" b="1" i="0" kern="1200" dirty="0" err="1">
                <a:latin typeface="AvenirNext LT Pro Bold" panose="020B0504020202020204" pitchFamily="34" charset="0"/>
                <a:ea typeface="+mj-ea"/>
                <a:cs typeface="+mj-cs"/>
              </a:rPr>
              <a:t>Patientkontrakt</a:t>
            </a:r>
            <a:endParaRPr lang="sv-SE" sz="2500" b="1" i="0" kern="1200" dirty="0">
              <a:latin typeface="AvenirNext LT Pro Bold" panose="020B0504020202020204" pitchFamily="34" charset="0"/>
              <a:ea typeface="+mj-ea"/>
              <a:cs typeface="+mj-cs"/>
            </a:endParaRPr>
          </a:p>
        </p:txBody>
      </p:sp>
      <p:sp>
        <p:nvSpPr>
          <p:cNvPr id="4" name="Platshållare för text 2">
            <a:extLst>
              <a:ext uri="{FF2B5EF4-FFF2-40B4-BE49-F238E27FC236}">
                <a16:creationId xmlns:a16="http://schemas.microsoft.com/office/drawing/2014/main" id="{FE49D3FB-4971-413E-B3E5-541408B4CD16}"/>
              </a:ext>
              <a:ext uri="{C183D7F6-B498-43B3-948B-1728B52AA6E4}">
                <adec:decorative xmlns:adec="http://schemas.microsoft.com/office/drawing/2017/decorative" val="1"/>
              </a:ext>
            </a:extLst>
          </p:cNvPr>
          <p:cNvSpPr txBox="1">
            <a:spLocks/>
          </p:cNvSpPr>
          <p:nvPr/>
        </p:nvSpPr>
        <p:spPr>
          <a:xfrm>
            <a:off x="839787" y="3187285"/>
            <a:ext cx="4860396" cy="3128991"/>
          </a:xfrm>
          <a:prstGeom prst="rect">
            <a:avLst/>
          </a:prstGeom>
        </p:spPr>
        <p:txBody>
          <a:bodyPr vert="horz" lIns="91440" tIns="45720" rIns="91440" bIns="45720" rtlCol="0">
            <a:norm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90000"/>
              </a:lnSpc>
              <a:spcBef>
                <a:spcPts val="1000"/>
              </a:spcBef>
              <a:spcAft>
                <a:spcPts val="0"/>
              </a:spcAft>
              <a:buSzPct val="100000"/>
              <a:buFont typeface="Arial" panose="020B0604020202020204" pitchFamily="34" charset="0"/>
              <a:buChar char="•"/>
            </a:pPr>
            <a:r>
              <a:rPr lang="sv-SE" sz="2000" b="0" i="0" kern="1200" dirty="0">
                <a:latin typeface="AvenirNext LT Pro Regular" panose="020B0504020202020204" pitchFamily="34" charset="77"/>
                <a:ea typeface="+mn-ea"/>
                <a:cs typeface="+mn-cs"/>
              </a:rPr>
              <a:t>Skapa förutsättningar för bättre hälsa och vård genom ett mer personcentrerat och samskapat partnerskap mellan patient och vårdgivare</a:t>
            </a:r>
          </a:p>
          <a:p>
            <a:pPr marL="342900" indent="-342900">
              <a:lnSpc>
                <a:spcPct val="90000"/>
              </a:lnSpc>
              <a:spcBef>
                <a:spcPts val="1000"/>
              </a:spcBef>
              <a:spcAft>
                <a:spcPts val="0"/>
              </a:spcAft>
              <a:buSzPct val="100000"/>
              <a:buFont typeface="Arial" panose="020B0604020202020204" pitchFamily="34" charset="0"/>
              <a:buChar char="•"/>
            </a:pPr>
            <a:r>
              <a:rPr lang="sv-SE" sz="2000" b="0" i="0" kern="1200" dirty="0">
                <a:latin typeface="AvenirNext LT Pro Regular" panose="020B0504020202020204" pitchFamily="34" charset="77"/>
                <a:ea typeface="+mn-ea"/>
                <a:cs typeface="+mn-cs"/>
              </a:rPr>
              <a:t>Stärka den egna kraften hos patienten att nyttja sina egna resurser och förmågor</a:t>
            </a:r>
          </a:p>
          <a:p>
            <a:pPr marL="0" indent="0">
              <a:lnSpc>
                <a:spcPct val="90000"/>
              </a:lnSpc>
              <a:spcBef>
                <a:spcPts val="1000"/>
              </a:spcBef>
              <a:spcAft>
                <a:spcPts val="0"/>
              </a:spcAft>
              <a:buSzPct val="100000"/>
              <a:buNone/>
            </a:pPr>
            <a:endParaRPr lang="sv-SE" sz="2000" b="0" i="0" kern="1200" dirty="0">
              <a:latin typeface="AvenirNext LT Pro Regular" panose="020B0504020202020204" pitchFamily="34" charset="77"/>
              <a:ea typeface="+mn-ea"/>
              <a:cs typeface="+mn-cs"/>
            </a:endParaRPr>
          </a:p>
          <a:p>
            <a:pPr marL="0" indent="0">
              <a:lnSpc>
                <a:spcPct val="90000"/>
              </a:lnSpc>
              <a:spcBef>
                <a:spcPts val="1000"/>
              </a:spcBef>
              <a:buSzPct val="100000"/>
              <a:buNone/>
            </a:pPr>
            <a:endParaRPr lang="sv-SE" sz="2000" b="0" i="0" kern="1200" dirty="0">
              <a:latin typeface="AvenirNext LT Pro Regular" panose="020B0504020202020204" pitchFamily="34" charset="77"/>
              <a:ea typeface="+mn-ea"/>
              <a:cs typeface="+mn-cs"/>
            </a:endParaRPr>
          </a:p>
        </p:txBody>
      </p:sp>
      <p:pic>
        <p:nvPicPr>
          <p:cNvPr id="5" name="Bildobjekt 4" descr="Illustrationen visar en nätverksstruktur med flera cirklar som är sammanlänkade. Varje cirkel innehåller en scen: personer som pratar via videokonferens, en person som tar medicin, en familj med barn, personer som kramas, en person som promenerar med en hund, en person som cyklar, och en person som utför dagliga aktiviteter. Centralfiguren i nätverket visar två personer som håller om varandra.">
            <a:extLst>
              <a:ext uri="{FF2B5EF4-FFF2-40B4-BE49-F238E27FC236}">
                <a16:creationId xmlns:a16="http://schemas.microsoft.com/office/drawing/2014/main" id="{60324EDC-060D-E478-EFE3-37CF2BD34C4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483926" y="1091746"/>
            <a:ext cx="5327073" cy="4674506"/>
          </a:xfrm>
          <a:prstGeom prst="rect">
            <a:avLst/>
          </a:prstGeom>
          <a:noFill/>
        </p:spPr>
      </p:pic>
    </p:spTree>
    <p:extLst>
      <p:ext uri="{BB962C8B-B14F-4D97-AF65-F5344CB8AC3E}">
        <p14:creationId xmlns:p14="http://schemas.microsoft.com/office/powerpoint/2010/main" val="2673244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4">
            <a:extLst>
              <a:ext uri="{FF2B5EF4-FFF2-40B4-BE49-F238E27FC236}">
                <a16:creationId xmlns:a16="http://schemas.microsoft.com/office/drawing/2014/main" id="{B0FABEAD-BBDE-EAAC-42C3-38B292402A65}"/>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a:xfrm>
            <a:off x="839787" y="1900517"/>
            <a:ext cx="9264911" cy="1237130"/>
          </a:xfrm>
        </p:spPr>
        <p:txBody>
          <a:bodyPr vert="horz" lIns="91440" tIns="45720" rIns="91440" bIns="45720" rtlCol="0" anchor="b">
            <a:noAutofit/>
          </a:bodyPr>
          <a:lstStyle/>
          <a:p>
            <a:r>
              <a:rPr lang="sv-SE" dirty="0"/>
              <a:t>Dokumenterad överenskommelse/ Patientkontrakt bidrar till att</a:t>
            </a:r>
          </a:p>
        </p:txBody>
      </p:sp>
      <p:sp>
        <p:nvSpPr>
          <p:cNvPr id="4" name="textruta 3"/>
          <p:cNvSpPr txBox="1">
            <a:spLocks noGrp="1" noRot="1" noMove="1" noResize="1" noEditPoints="1" noAdjustHandles="1" noChangeArrowheads="1" noChangeShapeType="1"/>
          </p:cNvSpPr>
          <p:nvPr/>
        </p:nvSpPr>
        <p:spPr>
          <a:xfrm>
            <a:off x="839789" y="3355562"/>
            <a:ext cx="7543924" cy="276998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patientens egna resurser tillvaratas vilket</a:t>
            </a:r>
            <a:r>
              <a:rPr kumimoji="0" lang="sv-SE" sz="2200" b="0" i="0" u="none" strike="noStrike" kern="1200" cap="none" spc="0" normalizeH="0" baseline="0" noProof="0" dirty="0">
                <a:ln>
                  <a:noFill/>
                </a:ln>
                <a:solidFill>
                  <a:srgbClr val="FF0000"/>
                </a:solidFill>
                <a:effectLst/>
                <a:uLnTx/>
                <a:uFillTx/>
                <a:latin typeface="AvenirNext LT Pro Regular"/>
                <a:ea typeface="+mn-ea"/>
                <a:cs typeface="+mn-cs"/>
              </a:rPr>
              <a:t> </a:t>
            </a: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stärker</a:t>
            </a:r>
            <a:r>
              <a:rPr kumimoji="0" lang="sv-SE" sz="2200" b="0" i="0" u="none" strike="noStrike" kern="1200" cap="none" spc="0" normalizeH="0" baseline="0" noProof="0" dirty="0">
                <a:ln>
                  <a:noFill/>
                </a:ln>
                <a:solidFill>
                  <a:srgbClr val="FF0000"/>
                </a:solidFill>
                <a:effectLst/>
                <a:uLnTx/>
                <a:uFillTx/>
                <a:latin typeface="AvenirNext LT Pro Regular"/>
                <a:ea typeface="+mn-ea"/>
                <a:cs typeface="+mn-cs"/>
              </a:rPr>
              <a:t> </a:t>
            </a: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individen och frigör resurser i vården</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tillgänglighet, samordning och delaktighet stärks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öka personcentrering i vården för bättre anpassning från ett patientperspektiv</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tjänster utvecklas i samverkan mellan patient och vårdgivare</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venirNext LT Pro Regular"/>
                <a:ea typeface="+mn-ea"/>
                <a:cs typeface="+mn-cs"/>
              </a:rPr>
              <a:t>värna patientens och vårdens tid.</a:t>
            </a:r>
          </a:p>
        </p:txBody>
      </p:sp>
      <p:pic>
        <p:nvPicPr>
          <p:cNvPr id="3" name="Bildobjekt 2" descr="Illustrationen visar ett dokument med rubriken &quot;PATIENTKONTRAKT&quot; och tre punkter med avbockade rutor. Dokumentet ligger framför en bakgrund med flera byggnader, inklusive ett sjukhus med ett rött kors.">
            <a:extLst>
              <a:ext uri="{FF2B5EF4-FFF2-40B4-BE49-F238E27FC236}">
                <a16:creationId xmlns:a16="http://schemas.microsoft.com/office/drawing/2014/main" id="{A4D49D6A-92AD-8E5D-5B7B-7E767831611B}"/>
              </a:ext>
            </a:extLst>
          </p:cNvPr>
          <p:cNvPicPr>
            <a:picLocks noChangeAspect="1"/>
          </p:cNvPicPr>
          <p:nvPr/>
        </p:nvPicPr>
        <p:blipFill>
          <a:blip r:embed="rId3"/>
          <a:stretch>
            <a:fillRect/>
          </a:stretch>
        </p:blipFill>
        <p:spPr>
          <a:xfrm>
            <a:off x="9290052" y="1706317"/>
            <a:ext cx="2901948" cy="3816427"/>
          </a:xfrm>
          <a:prstGeom prst="rect">
            <a:avLst/>
          </a:prstGeom>
        </p:spPr>
      </p:pic>
    </p:spTree>
    <p:extLst>
      <p:ext uri="{BB962C8B-B14F-4D97-AF65-F5344CB8AC3E}">
        <p14:creationId xmlns:p14="http://schemas.microsoft.com/office/powerpoint/2010/main" val="306824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B5D91B-3E50-2A4D-5C4E-4A3B8165761E}"/>
              </a:ext>
            </a:extLst>
          </p:cNvPr>
          <p:cNvSpPr>
            <a:spLocks noGrp="1"/>
          </p:cNvSpPr>
          <p:nvPr>
            <p:ph type="title" idx="4294967295"/>
          </p:nvPr>
        </p:nvSpPr>
        <p:spPr>
          <a:xfrm>
            <a:off x="839788" y="-1237130"/>
            <a:ext cx="7313612" cy="1237130"/>
          </a:xfrm>
        </p:spPr>
        <p:txBody>
          <a:bodyPr vert="horz" lIns="91440" tIns="45720" rIns="91440" bIns="45720" rtlCol="0" anchor="b">
            <a:noAutofit/>
          </a:bodyPr>
          <a:lstStyle/>
          <a:p>
            <a:r>
              <a:rPr lang="en-GB" dirty="0"/>
              <a:t>En </a:t>
            </a:r>
            <a:r>
              <a:rPr lang="en-GB" dirty="0" err="1"/>
              <a:t>bild</a:t>
            </a:r>
            <a:r>
              <a:rPr lang="en-GB" dirty="0"/>
              <a:t> </a:t>
            </a:r>
            <a:r>
              <a:rPr lang="en-GB" dirty="0" err="1"/>
              <a:t>som</a:t>
            </a:r>
            <a:r>
              <a:rPr lang="en-GB" dirty="0"/>
              <a:t> </a:t>
            </a:r>
            <a:r>
              <a:rPr lang="en-GB" dirty="0" err="1"/>
              <a:t>visar</a:t>
            </a:r>
            <a:r>
              <a:rPr lang="en-GB" dirty="0"/>
              <a:t> </a:t>
            </a:r>
            <a:r>
              <a:rPr lang="en-GB" dirty="0" err="1"/>
              <a:t>vad</a:t>
            </a:r>
            <a:r>
              <a:rPr lang="en-GB" dirty="0"/>
              <a:t> </a:t>
            </a:r>
            <a:r>
              <a:rPr lang="en-GB" dirty="0" err="1"/>
              <a:t>ett</a:t>
            </a:r>
            <a:r>
              <a:rPr lang="en-GB" dirty="0"/>
              <a:t> patientkontrakt </a:t>
            </a:r>
            <a:r>
              <a:rPr lang="en-GB" dirty="0" err="1"/>
              <a:t>är</a:t>
            </a:r>
            <a:r>
              <a:rPr lang="en-GB" dirty="0"/>
              <a:t> </a:t>
            </a:r>
            <a:r>
              <a:rPr lang="en-GB" dirty="0" err="1"/>
              <a:t>och</a:t>
            </a:r>
            <a:r>
              <a:rPr lang="en-GB" dirty="0"/>
              <a:t> </a:t>
            </a:r>
            <a:r>
              <a:rPr lang="en-GB" dirty="0" err="1"/>
              <a:t>innehåller</a:t>
            </a:r>
            <a:r>
              <a:rPr lang="en-GB" dirty="0"/>
              <a:t> för </a:t>
            </a:r>
            <a:r>
              <a:rPr lang="en-GB" dirty="0" err="1"/>
              <a:t>delar</a:t>
            </a:r>
            <a:r>
              <a:rPr lang="en-GB" dirty="0"/>
              <a:t>.</a:t>
            </a:r>
          </a:p>
        </p:txBody>
      </p:sp>
      <p:grpSp>
        <p:nvGrpSpPr>
          <p:cNvPr id="3" name="Grupp 2">
            <a:extLst>
              <a:ext uri="{FF2B5EF4-FFF2-40B4-BE49-F238E27FC236}">
                <a16:creationId xmlns:a16="http://schemas.microsoft.com/office/drawing/2014/main" id="{AD9D1CFB-AB0D-F550-898E-55FBAAC56E46}"/>
              </a:ext>
              <a:ext uri="{C183D7F6-B498-43B3-948B-1728B52AA6E4}">
                <adec:decorative xmlns:adec="http://schemas.microsoft.com/office/drawing/2017/decorative" val="1"/>
              </a:ext>
            </a:extLst>
          </p:cNvPr>
          <p:cNvGrpSpPr/>
          <p:nvPr/>
        </p:nvGrpSpPr>
        <p:grpSpPr>
          <a:xfrm>
            <a:off x="-1" y="0"/>
            <a:ext cx="12192001" cy="6858000"/>
            <a:chOff x="-1" y="0"/>
            <a:chExt cx="12192001" cy="6858000"/>
          </a:xfrm>
        </p:grpSpPr>
        <p:sp>
          <p:nvSpPr>
            <p:cNvPr id="7" name="Rektangel 6" descr="Illustrationen visar ett patientkontrakt med rubriken &quot;PATIENTKONTRAKT&quot; och underrubriken &quot;Dokumenterad överenskommelse - Vad kan jag göra för mig själv och med hjälp av mina nätverk och vad gör vården&quot;. Det finns tre huvudsektioner: &quot;SAMMANHÅLLEN PLANERING&quot; med text om mål, planerade åtgärder och samordning, &quot;FAST KONTAKT MED VÅRDEN&quot; med text om fasta vårdkontakter och ansvar, och &quot;ÖVERENSKOMMEN TID&quot; med text om bokade tider i samråd. Till höger finns en lista med målen &quot;Delaktighet, Samordning, Tillgänglighet, Samverkan&quot;.">
              <a:extLst>
                <a:ext uri="{FF2B5EF4-FFF2-40B4-BE49-F238E27FC236}">
                  <a16:creationId xmlns:a16="http://schemas.microsoft.com/office/drawing/2014/main" id="{D56BE03B-5889-BDA8-43B4-BEEC47DE5851}"/>
                </a:ext>
                <a:ext uri="{C183D7F6-B498-43B3-948B-1728B52AA6E4}">
                  <adec:decorative xmlns:adec="http://schemas.microsoft.com/office/drawing/2017/decorative" val="0"/>
                </a:ext>
              </a:extLst>
            </p:cNvPr>
            <p:cNvSpPr>
              <a:spLocks/>
            </p:cNvSpPr>
            <p:nvPr/>
          </p:nvSpPr>
          <p:spPr>
            <a:xfrm>
              <a:off x="-1" y="0"/>
              <a:ext cx="12192001" cy="6858000"/>
            </a:xfrm>
            <a:prstGeom prst="rect">
              <a:avLst/>
            </a:prstGeom>
            <a:solidFill>
              <a:srgbClr val="FFED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p>
          </p:txBody>
        </p:sp>
        <p:pic>
          <p:nvPicPr>
            <p:cNvPr id="9" name="Bildobjekt 8" descr="Illustrationen visar ett patientkontrakt med rubriken &quot;PATIENTKONTRAKT&quot; och underrubriken &quot;Dokumenterad överenskommelse - Vad kan jag göra för mig själv och med hjälp av mina nätverk och vad gör vården&quot;. Det finns tre huvudsektioner: &quot;SAMMANHÅLLEN PLANERING&quot; med text om mål, planerade åtgärder och samordning, &quot;FAST KONTAKT MED VÅRDEN&quot; med text om fasta vårdkontakter och ansvar, och &quot;ÖVERENSKOMMEN TID&quot; med text om bokade tider i samråd. Till höger finns en lista med målen &quot;Delaktighet, Samordning, Tillgänglighet, Samverkan&quot;.">
              <a:extLst>
                <a:ext uri="{FF2B5EF4-FFF2-40B4-BE49-F238E27FC236}">
                  <a16:creationId xmlns:a16="http://schemas.microsoft.com/office/drawing/2014/main" id="{DCB24E56-9A50-FC38-B517-893C50AB09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37194" y="482570"/>
              <a:ext cx="8717609" cy="6157263"/>
            </a:xfrm>
            <a:prstGeom prst="rect">
              <a:avLst/>
            </a:prstGeom>
          </p:spPr>
        </p:pic>
      </p:grpSp>
    </p:spTree>
    <p:extLst>
      <p:ext uri="{BB962C8B-B14F-4D97-AF65-F5344CB8AC3E}">
        <p14:creationId xmlns:p14="http://schemas.microsoft.com/office/powerpoint/2010/main" val="3633350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EA1D5FA4-EB20-E201-1370-698CE0A50FE9}"/>
              </a:ext>
              <a:ext uri="{C183D7F6-B498-43B3-948B-1728B52AA6E4}">
                <adec:decorative xmlns:adec="http://schemas.microsoft.com/office/drawing/2017/decorative" val="1"/>
              </a:ext>
            </a:extLst>
          </p:cNvPr>
          <p:cNvSpPr>
            <a:spLocks noGrp="1"/>
          </p:cNvSpPr>
          <p:nvPr>
            <p:ph type="title"/>
          </p:nvPr>
        </p:nvSpPr>
        <p:spPr>
          <a:xfrm>
            <a:off x="839788" y="1878439"/>
            <a:ext cx="4860396" cy="1237130"/>
          </a:xfrm>
        </p:spPr>
        <p:txBody>
          <a:bodyPr vert="horz" lIns="91440" tIns="45720" rIns="91440" bIns="45720" rtlCol="0" anchor="b">
            <a:normAutofit fontScale="90000"/>
          </a:bodyPr>
          <a:lstStyle/>
          <a:p>
            <a:r>
              <a:rPr lang="sv-SE" sz="3100" b="1" i="0" kern="1200">
                <a:latin typeface="AvenirNext LT Pro Bold" panose="020B0504020202020204" pitchFamily="34" charset="0"/>
                <a:ea typeface="+mj-ea"/>
                <a:cs typeface="+mj-cs"/>
              </a:rPr>
              <a:t>En överenskommelse mellan patienten och vårdgivaren</a:t>
            </a:r>
          </a:p>
        </p:txBody>
      </p:sp>
      <p:sp>
        <p:nvSpPr>
          <p:cNvPr id="4" name="textruta 3">
            <a:extLst>
              <a:ext uri="{FF2B5EF4-FFF2-40B4-BE49-F238E27FC236}">
                <a16:creationId xmlns:a16="http://schemas.microsoft.com/office/drawing/2014/main" id="{95558A24-E33C-462B-BBDC-3CA44567400E}"/>
              </a:ext>
              <a:ext uri="{C183D7F6-B498-43B3-948B-1728B52AA6E4}">
                <adec:decorative xmlns:adec="http://schemas.microsoft.com/office/drawing/2017/decorative" val="1"/>
              </a:ext>
            </a:extLst>
          </p:cNvPr>
          <p:cNvSpPr txBox="1"/>
          <p:nvPr/>
        </p:nvSpPr>
        <p:spPr>
          <a:xfrm>
            <a:off x="839787" y="3187285"/>
            <a:ext cx="4860396" cy="3128991"/>
          </a:xfrm>
          <a:prstGeom prst="rect">
            <a:avLst/>
          </a:prstGeom>
        </p:spPr>
        <p:txBody>
          <a:bodyPr vert="horz" lIns="91440" tIns="45720" rIns="91440" bIns="45720" rtlCol="0">
            <a:normAutofit/>
          </a:bodyPr>
          <a:lstStyle/>
          <a:p>
            <a:pPr>
              <a:lnSpc>
                <a:spcPct val="90000"/>
              </a:lnSpc>
              <a:spcBef>
                <a:spcPts val="1000"/>
              </a:spcBef>
              <a:buSzPct val="100000"/>
            </a:pPr>
            <a:r>
              <a:rPr lang="sv-SE" sz="1900" b="0" i="0" kern="1200" dirty="0">
                <a:latin typeface="AvenirNext LT Pro Regular" panose="020B0504020202020204" pitchFamily="34" charset="77"/>
                <a:ea typeface="+mn-ea"/>
                <a:cs typeface="+mn-cs"/>
              </a:rPr>
              <a:t>Överenskommelsen </a:t>
            </a:r>
            <a:r>
              <a:rPr lang="sv-SE" sz="1900" dirty="0">
                <a:latin typeface="AvenirNext LT Pro Regular" panose="020B0504020202020204" pitchFamily="34" charset="77"/>
              </a:rPr>
              <a:t>u</a:t>
            </a:r>
            <a:r>
              <a:rPr lang="sv-SE" sz="1900" b="0" i="0" kern="1200" dirty="0">
                <a:latin typeface="AvenirNext LT Pro Regular" panose="020B0504020202020204" pitchFamily="34" charset="77"/>
                <a:ea typeface="+mn-ea"/>
                <a:cs typeface="+mn-cs"/>
              </a:rPr>
              <a:t>tgår från patientens egna förutsättningar, förmågor, behov och villkor. Den klargör:</a:t>
            </a:r>
          </a:p>
          <a:p>
            <a:pPr marL="342900" indent="-342900">
              <a:lnSpc>
                <a:spcPct val="90000"/>
              </a:lnSpc>
              <a:spcBef>
                <a:spcPts val="1000"/>
              </a:spcBef>
              <a:spcAft>
                <a:spcPts val="600"/>
              </a:spcAft>
              <a:buSzPct val="100000"/>
              <a:buFont typeface="Arial" panose="020B0604020202020204" pitchFamily="34" charset="0"/>
              <a:buChar char="•"/>
            </a:pPr>
            <a:r>
              <a:rPr lang="sv-SE" sz="1900" b="0" i="0" kern="1200" dirty="0">
                <a:latin typeface="AvenirNext LT Pro Regular" panose="020B0504020202020204" pitchFamily="34" charset="77"/>
                <a:ea typeface="+mn-ea"/>
                <a:cs typeface="+mn-cs"/>
              </a:rPr>
              <a:t>vad som ska ske i kontakten med vården</a:t>
            </a:r>
          </a:p>
          <a:p>
            <a:pPr marL="342900" indent="-342900">
              <a:lnSpc>
                <a:spcPct val="90000"/>
              </a:lnSpc>
              <a:spcBef>
                <a:spcPts val="1000"/>
              </a:spcBef>
              <a:spcAft>
                <a:spcPts val="600"/>
              </a:spcAft>
              <a:buSzPct val="100000"/>
              <a:buFont typeface="Arial" panose="020B0604020202020204" pitchFamily="34" charset="0"/>
              <a:buChar char="•"/>
            </a:pPr>
            <a:r>
              <a:rPr lang="sv-SE" sz="1900" b="0" i="0" kern="1200" dirty="0">
                <a:latin typeface="AvenirNext LT Pro Regular" panose="020B0504020202020204" pitchFamily="34" charset="77"/>
                <a:ea typeface="+mn-ea"/>
                <a:cs typeface="+mn-cs"/>
              </a:rPr>
              <a:t>när de överenskomna aktiviteterna ska ske</a:t>
            </a:r>
          </a:p>
          <a:p>
            <a:pPr marL="342900" indent="-342900">
              <a:lnSpc>
                <a:spcPct val="90000"/>
              </a:lnSpc>
              <a:spcBef>
                <a:spcPts val="1000"/>
              </a:spcBef>
              <a:spcAft>
                <a:spcPts val="600"/>
              </a:spcAft>
              <a:buSzPct val="100000"/>
              <a:buFont typeface="Arial" panose="020B0604020202020204" pitchFamily="34" charset="0"/>
              <a:buChar char="•"/>
            </a:pPr>
            <a:r>
              <a:rPr lang="sv-SE" sz="1900" b="0" i="0" kern="1200" dirty="0">
                <a:latin typeface="AvenirNext LT Pro Regular" panose="020B0504020202020204" pitchFamily="34" charset="77"/>
                <a:ea typeface="+mn-ea"/>
                <a:cs typeface="+mn-cs"/>
              </a:rPr>
              <a:t>vem man som patient vänder sig till.</a:t>
            </a:r>
          </a:p>
          <a:p>
            <a:pPr>
              <a:lnSpc>
                <a:spcPct val="90000"/>
              </a:lnSpc>
              <a:spcBef>
                <a:spcPts val="1000"/>
              </a:spcBef>
              <a:buSzPct val="100000"/>
            </a:pPr>
            <a:r>
              <a:rPr lang="sv-SE" sz="1900" b="0" i="0" kern="1200" dirty="0">
                <a:latin typeface="AvenirNext LT Pro Regular" panose="020B0504020202020204" pitchFamily="34" charset="77"/>
                <a:ea typeface="+mn-ea"/>
                <a:cs typeface="+mn-cs"/>
              </a:rPr>
              <a:t>Överenskommelsen gör det tydligt vad patienten gör och vad vården gör.</a:t>
            </a:r>
          </a:p>
        </p:txBody>
      </p:sp>
      <p:pic>
        <p:nvPicPr>
          <p:cNvPr id="8" name="Bildobjekt 7" descr="En illustration av två händer som skakar hand, en rosa och en brun, mot en mörkblå cirkulär bakgrund.">
            <a:extLst>
              <a:ext uri="{FF2B5EF4-FFF2-40B4-BE49-F238E27FC236}">
                <a16:creationId xmlns:a16="http://schemas.microsoft.com/office/drawing/2014/main" id="{155615B8-0AE3-C97C-6B01-BF8A9D2EBA5B}"/>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3926" y="1135837"/>
            <a:ext cx="5327073" cy="4586324"/>
          </a:xfrm>
          <a:prstGeom prst="rect">
            <a:avLst/>
          </a:prstGeom>
          <a:noFill/>
        </p:spPr>
      </p:pic>
    </p:spTree>
    <p:extLst>
      <p:ext uri="{BB962C8B-B14F-4D97-AF65-F5344CB8AC3E}">
        <p14:creationId xmlns:p14="http://schemas.microsoft.com/office/powerpoint/2010/main" val="163638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D51293C-0482-F434-8731-93E0E443CB6A}"/>
              </a:ext>
            </a:extLst>
          </p:cNvPr>
          <p:cNvSpPr>
            <a:spLocks noGrp="1"/>
          </p:cNvSpPr>
          <p:nvPr>
            <p:ph type="title"/>
          </p:nvPr>
        </p:nvSpPr>
        <p:spPr>
          <a:xfrm>
            <a:off x="839788" y="1878439"/>
            <a:ext cx="4860396" cy="1237130"/>
          </a:xfrm>
        </p:spPr>
        <p:txBody>
          <a:bodyPr vert="horz" lIns="91440" tIns="45720" rIns="91440" bIns="45720" rtlCol="0" anchor="b">
            <a:normAutofit/>
          </a:bodyPr>
          <a:lstStyle/>
          <a:p>
            <a:r>
              <a:rPr lang="sv-SE" sz="2500" b="1" i="0" kern="1200">
                <a:latin typeface="AvenirNext LT Pro Bold" panose="020B0504020202020204" pitchFamily="34" charset="0"/>
                <a:ea typeface="+mj-ea"/>
                <a:cs typeface="+mj-cs"/>
              </a:rPr>
              <a:t>Fast vårdkontakt med samordningsansvar</a:t>
            </a:r>
            <a:br>
              <a:rPr lang="sv-SE" sz="2500" b="1" i="0" kern="1200">
                <a:latin typeface="AvenirNext LT Pro Bold" panose="020B0504020202020204" pitchFamily="34" charset="0"/>
                <a:ea typeface="+mj-ea"/>
                <a:cs typeface="+mj-cs"/>
              </a:rPr>
            </a:br>
            <a:endParaRPr lang="sv-SE" sz="2500" b="1" i="0" kern="1200">
              <a:latin typeface="AvenirNext LT Pro Bold" panose="020B0504020202020204" pitchFamily="34" charset="0"/>
              <a:ea typeface="+mj-ea"/>
              <a:cs typeface="+mj-cs"/>
            </a:endParaRPr>
          </a:p>
        </p:txBody>
      </p:sp>
      <p:sp>
        <p:nvSpPr>
          <p:cNvPr id="4" name="textruta 3">
            <a:extLst>
              <a:ext uri="{FF2B5EF4-FFF2-40B4-BE49-F238E27FC236}">
                <a16:creationId xmlns:a16="http://schemas.microsoft.com/office/drawing/2014/main" id="{A8E4334D-F4FD-4463-A3D7-E1EAA4C19934}"/>
              </a:ext>
              <a:ext uri="{C183D7F6-B498-43B3-948B-1728B52AA6E4}">
                <adec:decorative xmlns:adec="http://schemas.microsoft.com/office/drawing/2017/decorative" val="1"/>
              </a:ext>
            </a:extLst>
          </p:cNvPr>
          <p:cNvSpPr txBox="1"/>
          <p:nvPr/>
        </p:nvSpPr>
        <p:spPr>
          <a:xfrm>
            <a:off x="839787" y="3187285"/>
            <a:ext cx="4860396" cy="3128991"/>
          </a:xfrm>
          <a:prstGeom prst="rect">
            <a:avLst/>
          </a:prstGeom>
        </p:spPr>
        <p:txBody>
          <a:bodyPr vert="horz" lIns="91440" tIns="45720" rIns="91440" bIns="45720" rtlCol="0">
            <a:normAutofit/>
          </a:bodyPr>
          <a:lstStyle/>
          <a:p>
            <a:pPr marL="342900" indent="-342900">
              <a:lnSpc>
                <a:spcPct val="90000"/>
              </a:lnSpc>
              <a:spcBef>
                <a:spcPts val="1000"/>
              </a:spcBef>
              <a:buSzPct val="100000"/>
              <a:buFont typeface="Arial" panose="020B0604020202020204" pitchFamily="34" charset="0"/>
              <a:buChar char="•"/>
            </a:pPr>
            <a:r>
              <a:rPr lang="sv-SE" sz="2000" dirty="0">
                <a:latin typeface="AvenirNext LT Pro Regular" panose="020B0504020202020204" pitchFamily="34" charset="77"/>
              </a:rPr>
              <a:t>G</a:t>
            </a:r>
            <a:r>
              <a:rPr lang="sv-SE" sz="2000" b="0" i="0" kern="1200" dirty="0">
                <a:latin typeface="AvenirNext LT Pro Regular" panose="020B0504020202020204" pitchFamily="34" charset="77"/>
                <a:ea typeface="+mn-ea"/>
                <a:cs typeface="+mn-cs"/>
              </a:rPr>
              <a:t>ör att patientens behov av trygghet, kontinuitet och säkerhet tillgodoses.</a:t>
            </a:r>
          </a:p>
          <a:p>
            <a:pPr marL="342900" indent="-342900">
              <a:lnSpc>
                <a:spcPct val="90000"/>
              </a:lnSpc>
              <a:spcBef>
                <a:spcPts val="1000"/>
              </a:spcBef>
              <a:buSzPct val="100000"/>
              <a:buFont typeface="Arial" panose="020B0604020202020204" pitchFamily="34" charset="0"/>
              <a:buChar char="•"/>
            </a:pPr>
            <a:r>
              <a:rPr lang="sv-SE" sz="2000" dirty="0">
                <a:latin typeface="AvenirNext LT Pro Regular" panose="020B0504020202020204" pitchFamily="34" charset="77"/>
              </a:rPr>
              <a:t>B</a:t>
            </a:r>
            <a:r>
              <a:rPr lang="sv-SE" sz="2000" b="0" i="0" kern="1200" dirty="0">
                <a:latin typeface="AvenirNext LT Pro Regular" panose="020B0504020202020204" pitchFamily="34" charset="77"/>
                <a:ea typeface="+mn-ea"/>
                <a:cs typeface="+mn-cs"/>
              </a:rPr>
              <a:t>idrar till att samordna vårdens insatser, informera om vårdsituationer och förmedla kontakter till andra involverade aktörer.</a:t>
            </a:r>
          </a:p>
        </p:txBody>
      </p:sp>
      <p:pic>
        <p:nvPicPr>
          <p:cNvPr id="5" name="Bildobjekt 4" descr="En illustration av två personer som står och pratar med varandra. Den ena personen är brun med rosa kläder, och den andra personen är rosa med rött hår och blå kläder. De står mot en mörkblå cirkulär bakgrund.">
            <a:extLst>
              <a:ext uri="{FF2B5EF4-FFF2-40B4-BE49-F238E27FC236}">
                <a16:creationId xmlns:a16="http://schemas.microsoft.com/office/drawing/2014/main" id="{9CF10AD1-E2B8-F6B4-01A7-74AC15D4699A}"/>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3926" y="740336"/>
            <a:ext cx="5327073" cy="5377327"/>
          </a:xfrm>
          <a:prstGeom prst="rect">
            <a:avLst/>
          </a:prstGeom>
          <a:noFill/>
        </p:spPr>
      </p:pic>
    </p:spTree>
    <p:extLst>
      <p:ext uri="{BB962C8B-B14F-4D97-AF65-F5344CB8AC3E}">
        <p14:creationId xmlns:p14="http://schemas.microsoft.com/office/powerpoint/2010/main" val="1918867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65CA47-7311-BD28-1766-5468ADDD4F45}"/>
              </a:ext>
            </a:extLst>
          </p:cNvPr>
          <p:cNvSpPr>
            <a:spLocks noGrp="1"/>
          </p:cNvSpPr>
          <p:nvPr>
            <p:ph type="title"/>
          </p:nvPr>
        </p:nvSpPr>
        <p:spPr>
          <a:xfrm>
            <a:off x="839788" y="1878439"/>
            <a:ext cx="4860396" cy="1237130"/>
          </a:xfrm>
        </p:spPr>
        <p:txBody>
          <a:bodyPr anchor="b">
            <a:normAutofit/>
          </a:bodyPr>
          <a:lstStyle/>
          <a:p>
            <a:r>
              <a:rPr lang="sv-SE" sz="3200" dirty="0"/>
              <a:t>Bokade tider i samråd</a:t>
            </a:r>
          </a:p>
        </p:txBody>
      </p:sp>
      <p:sp>
        <p:nvSpPr>
          <p:cNvPr id="6" name="Platshållare för innehåll 5">
            <a:extLst>
              <a:ext uri="{FF2B5EF4-FFF2-40B4-BE49-F238E27FC236}">
                <a16:creationId xmlns:a16="http://schemas.microsoft.com/office/drawing/2014/main" id="{F8AAF4EE-DABE-83A1-5C66-DE238869F7FA}"/>
              </a:ext>
            </a:extLst>
          </p:cNvPr>
          <p:cNvSpPr>
            <a:spLocks noGrp="1"/>
          </p:cNvSpPr>
          <p:nvPr>
            <p:ph type="body" sz="half" idx="2"/>
          </p:nvPr>
        </p:nvSpPr>
        <p:spPr>
          <a:xfrm>
            <a:off x="839787" y="3187285"/>
            <a:ext cx="4860396" cy="3128991"/>
          </a:xfrm>
        </p:spPr>
        <p:txBody>
          <a:bodyPr>
            <a:normAutofit/>
          </a:bodyPr>
          <a:lstStyle/>
          <a:p>
            <a:r>
              <a:rPr lang="sv-SE" dirty="0"/>
              <a:t>Så att patienten:</a:t>
            </a:r>
          </a:p>
          <a:p>
            <a:pPr marL="342900" indent="-342900">
              <a:buFont typeface="Arial" panose="020B0604020202020204" pitchFamily="34" charset="0"/>
              <a:buChar char="•"/>
            </a:pPr>
            <a:r>
              <a:rPr lang="sv-SE" dirty="0"/>
              <a:t>vet sitt nästa steg genom tid i handen eller möjlighet att hantera tider via e-tjänster. </a:t>
            </a:r>
          </a:p>
          <a:p>
            <a:pPr marL="342900" indent="-342900">
              <a:buFont typeface="Arial" panose="020B0604020202020204" pitchFamily="34" charset="0"/>
              <a:buChar char="•"/>
            </a:pPr>
            <a:r>
              <a:rPr lang="sv-SE" dirty="0"/>
              <a:t>får vård inom rimlig tid när patienten behöver och kan komma – med nationella medicinska riktlinjer som utgångspunkt.</a:t>
            </a:r>
          </a:p>
          <a:p>
            <a:endParaRPr lang="sv-SE" dirty="0"/>
          </a:p>
        </p:txBody>
      </p:sp>
      <p:pic>
        <p:nvPicPr>
          <p:cNvPr id="7" name="Bildobjekt 6" descr="Illustration av almanacka för att visa överenskommen tid som bokade tider i samråd. &#10;">
            <a:extLst>
              <a:ext uri="{FF2B5EF4-FFF2-40B4-BE49-F238E27FC236}">
                <a16:creationId xmlns:a16="http://schemas.microsoft.com/office/drawing/2014/main" id="{BF2BB192-2A08-49B0-B6A2-55967092F44D}"/>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3926" y="1331465"/>
            <a:ext cx="5327073" cy="4195069"/>
          </a:xfrm>
          <a:prstGeom prst="rect">
            <a:avLst/>
          </a:prstGeom>
          <a:noFill/>
        </p:spPr>
      </p:pic>
    </p:spTree>
    <p:extLst>
      <p:ext uri="{BB962C8B-B14F-4D97-AF65-F5344CB8AC3E}">
        <p14:creationId xmlns:p14="http://schemas.microsoft.com/office/powerpoint/2010/main" val="1413260987"/>
      </p:ext>
    </p:extLst>
  </p:cSld>
  <p:clrMapOvr>
    <a:masterClrMapping/>
  </p:clrMapOvr>
</p:sld>
</file>

<file path=ppt/theme/theme1.xml><?xml version="1.0" encoding="utf-8"?>
<a:theme xmlns:a="http://schemas.openxmlformats.org/drawingml/2006/main" name="Grön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2024">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8151F859-4A47-154B-9E89-D166D37E85A3}"/>
    </a:ext>
  </a:extLst>
</a:theme>
</file>

<file path=ppt/theme/theme2.xml><?xml version="1.0" encoding="utf-8"?>
<a:theme xmlns:a="http://schemas.openxmlformats.org/drawingml/2006/main" name="Beig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9246AEA8-C76D-F44B-B4C6-6F7BE6AF0148}"/>
    </a:ext>
  </a:extLst>
</a:theme>
</file>

<file path=ppt/theme/theme3.xml><?xml version="1.0" encoding="utf-8"?>
<a:theme xmlns:a="http://schemas.openxmlformats.org/drawingml/2006/main" name="Ros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73020711-8881-544C-80D7-8B475ACF65FF}"/>
    </a:ext>
  </a:extLst>
</a:theme>
</file>

<file path=ppt/theme/theme4.xml><?xml version="1.0" encoding="utf-8"?>
<a:theme xmlns:a="http://schemas.openxmlformats.org/drawingml/2006/main" name="Special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2B24FA89-E747-2644-B2F8-2B090D827B9E}"/>
    </a:ext>
  </a:extLst>
</a:theme>
</file>

<file path=ppt/theme/theme5.xml><?xml version="1.0" encoding="utf-8"?>
<a:theme xmlns:a="http://schemas.openxmlformats.org/drawingml/2006/main" name="3_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2E8938F9-0327-447A-BF3F-FC61FA569C80}"/>
    </a:ext>
  </a:extLst>
</a:theme>
</file>

<file path=ppt/theme/theme6.xml><?xml version="1.0" encoding="utf-8"?>
<a:theme xmlns:a="http://schemas.openxmlformats.org/drawingml/2006/main" name="1_Beig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9246AEA8-C76D-F44B-B4C6-6F7BE6AF0148}"/>
    </a:ext>
  </a:extLst>
</a:theme>
</file>

<file path=ppt/theme/theme7.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bg1"/>
        </a:solidFill>
      </a:spPr>
      <a:bodyPr wrap="square" rtlCol="0">
        <a:spAutoFit/>
      </a:bodyPr>
      <a:lstStyle>
        <a:defPPr marL="342900" indent="-342900" algn="l">
          <a:spcAft>
            <a:spcPts val="600"/>
          </a:spcAft>
          <a:buFont typeface="Arial" panose="020B0604020202020204" pitchFamily="34" charset="0"/>
          <a:buChar char="•"/>
          <a:defRPr sz="2000" dirty="0" smtClean="0"/>
        </a:defPPr>
      </a:lstStyle>
    </a:txDef>
  </a:objectDefaults>
  <a:extraClrSchemeLst/>
  <a:extLst>
    <a:ext uri="{05A4C25C-085E-4340-85A3-A5531E510DB2}">
      <thm15:themeFamily xmlns:thm15="http://schemas.microsoft.com/office/thememl/2012/main" name="SKR.potx" id="{2D4F3064-8F03-4D25-9215-38081F1E0559}" vid="{1D1C31D0-6525-41C9-89A4-7732D582AA57}"/>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BA1582E593841BBD1B0B2B78E6F5F" ma:contentTypeVersion="4" ma:contentTypeDescription="Skapa ett nytt dokument." ma:contentTypeScope="" ma:versionID="d7d7bf975ba5a86a391d5a793a275ea7">
  <xsd:schema xmlns:xsd="http://www.w3.org/2001/XMLSchema" xmlns:xs="http://www.w3.org/2001/XMLSchema" xmlns:p="http://schemas.microsoft.com/office/2006/metadata/properties" xmlns:ns2="af9b82fd-bfdc-4181-a204-e623554e49e7" targetNamespace="http://schemas.microsoft.com/office/2006/metadata/properties" ma:root="true" ma:fieldsID="2c3da0dcf9de3952dc17b885b0dfb298" ns2:_="">
    <xsd:import namespace="af9b82fd-bfdc-4181-a204-e623554e49e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b82fd-bfdc-4181-a204-e623554e49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605550C-AA73-494F-8A43-EDC3090CD940}">
  <ds:schemaRefs>
    <ds:schemaRef ds:uri="af9b82fd-bfdc-4181-a204-e623554e49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631C86B-79A4-42FA-807D-C3FE1C63628B}">
  <ds:schemaRefs>
    <ds:schemaRef ds:uri="http://schemas.microsoft.com/sharepoint/v3/contenttype/forms"/>
  </ds:schemaRefs>
</ds:datastoreItem>
</file>

<file path=customXml/itemProps3.xml><?xml version="1.0" encoding="utf-8"?>
<ds:datastoreItem xmlns:ds="http://schemas.openxmlformats.org/officeDocument/2006/customXml" ds:itemID="{48CD572F-AFE2-4691-A267-33397E6A6D72}">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microsoft.com/office/infopath/2007/PartnerControls"/>
    <ds:schemaRef ds:uri="af9b82fd-bfdc-4181-a204-e623554e49e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SKR_2024</Template>
  <TotalTime>12650</TotalTime>
  <Words>447</Words>
  <Application>Microsoft Office PowerPoint</Application>
  <PresentationFormat>Bredbild</PresentationFormat>
  <Paragraphs>48</Paragraphs>
  <Slides>9</Slides>
  <Notes>8</Notes>
  <HiddenSlides>0</HiddenSlides>
  <MMClips>0</MMClips>
  <ScaleCrop>false</ScaleCrop>
  <HeadingPairs>
    <vt:vector size="6" baseType="variant">
      <vt:variant>
        <vt:lpstr>Använt teckensnitt</vt:lpstr>
      </vt:variant>
      <vt:variant>
        <vt:i4>7</vt:i4>
      </vt:variant>
      <vt:variant>
        <vt:lpstr>Tema</vt:lpstr>
      </vt:variant>
      <vt:variant>
        <vt:i4>7</vt:i4>
      </vt:variant>
      <vt:variant>
        <vt:lpstr>Bildrubriker</vt:lpstr>
      </vt:variant>
      <vt:variant>
        <vt:i4>9</vt:i4>
      </vt:variant>
    </vt:vector>
  </HeadingPairs>
  <TitlesOfParts>
    <vt:vector size="23" baseType="lpstr">
      <vt:lpstr>.AppleSystemUIFont</vt:lpstr>
      <vt:lpstr>Arial</vt:lpstr>
      <vt:lpstr>Avenir Next LT Pro</vt:lpstr>
      <vt:lpstr>AvenirNext LT Pro Bold</vt:lpstr>
      <vt:lpstr>AvenirNext LT Pro Regular</vt:lpstr>
      <vt:lpstr>Calibri</vt:lpstr>
      <vt:lpstr>Symbol</vt:lpstr>
      <vt:lpstr>Gröna bilder</vt:lpstr>
      <vt:lpstr>Beiga bilder</vt:lpstr>
      <vt:lpstr>Rosa bilder</vt:lpstr>
      <vt:lpstr>Specialbilder</vt:lpstr>
      <vt:lpstr>3_SKL PPT Gul</vt:lpstr>
      <vt:lpstr>1_Beiga bilder</vt:lpstr>
      <vt:lpstr>SKL PPT Gul</vt:lpstr>
      <vt:lpstr>Dokumenterad överenskommelse/ patientkontrakt</vt:lpstr>
      <vt:lpstr>Omställning till  Nära vård</vt:lpstr>
      <vt:lpstr>Varför behövs dokumenterad överenskommelse/Patientkontrakt?</vt:lpstr>
      <vt:lpstr>Syftet med dokumenterad överenskommelse/ Patientkontrakt</vt:lpstr>
      <vt:lpstr>Dokumenterad överenskommelse/ Patientkontrakt bidrar till att</vt:lpstr>
      <vt:lpstr>En bild som visar vad ett patientkontrakt är och innehåller för delar.</vt:lpstr>
      <vt:lpstr>En överenskommelse mellan patienten och vårdgivaren</vt:lpstr>
      <vt:lpstr>Fast vårdkontakt med samordningsansvar </vt:lpstr>
      <vt:lpstr>Bokade tider i samråd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Baspresentation patientkontrakt: metodstöd fas 2 dokumenterad överenskommelse</dc:title>
  <dc:creator>Åsa Rejnö</dc:creator>
  <cp:lastModifiedBy>Åsa Rejnö (HV)</cp:lastModifiedBy>
  <cp:revision>84</cp:revision>
  <dcterms:created xsi:type="dcterms:W3CDTF">2024-03-07T15:45:44Z</dcterms:created>
  <dcterms:modified xsi:type="dcterms:W3CDTF">2026-07-03T14:33:55Z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0x0101007A7BA1582E593841BBD1B0B2B78E6F5F</vt:lpwstr>
  </property>
</Properties>
</file>