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6" r:id="rId2"/>
    <p:sldId id="267" r:id="rId3"/>
    <p:sldId id="259" r:id="rId4"/>
    <p:sldId id="260" r:id="rId5"/>
    <p:sldId id="261" r:id="rId6"/>
    <p:sldId id="262" r:id="rId7"/>
    <p:sldId id="265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BCC1"/>
    <a:srgbClr val="50BBC1"/>
    <a:srgbClr val="02C5CA"/>
    <a:srgbClr val="02CBD0"/>
    <a:srgbClr val="02C1C6"/>
    <a:srgbClr val="02BBBE"/>
    <a:srgbClr val="02BBCE"/>
    <a:srgbClr val="02B0C2"/>
    <a:srgbClr val="4DECFD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9" autoAdjust="0"/>
    <p:restoredTop sz="77015" autoAdjust="0"/>
  </p:normalViewPr>
  <p:slideViewPr>
    <p:cSldViewPr snapToGrid="0">
      <p:cViewPr varScale="1">
        <p:scale>
          <a:sx n="81" d="100"/>
          <a:sy n="81" d="100"/>
        </p:scale>
        <p:origin x="14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51CE5-8413-46F6-84A2-F1E0D3F5F96E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0CBFC-E2DC-4D41-9F75-10F6876158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36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Så länge som patienten</a:t>
            </a:r>
            <a:r>
              <a:rPr lang="sv-SE" baseline="0" dirty="0"/>
              <a:t> skall ha NIHSS bedömning skall du se att patienten är neurologiskt ostabil</a:t>
            </a:r>
          </a:p>
          <a:p>
            <a:r>
              <a:rPr lang="sv-SE" baseline="0" dirty="0"/>
              <a:t>Tidpunkten viktig du skall kunna säga till läkaren när patienten mådde bättre det kan påverka handläggningen  </a:t>
            </a:r>
          </a:p>
          <a:p>
            <a:r>
              <a:rPr lang="sv-SE" dirty="0"/>
              <a:t>Trots att vi avslutar NIHSS ingår grov neurologi</a:t>
            </a:r>
            <a:r>
              <a:rPr lang="sv-SE" baseline="0" dirty="0"/>
              <a:t> i din </a:t>
            </a:r>
            <a:r>
              <a:rPr lang="sv-SE" baseline="0" dirty="0" err="1"/>
              <a:t>Head</a:t>
            </a:r>
            <a:r>
              <a:rPr lang="sv-SE" baseline="0" dirty="0"/>
              <a:t> to </a:t>
            </a:r>
            <a:r>
              <a:rPr lang="sv-SE" baseline="0" dirty="0" err="1"/>
              <a:t>toe</a:t>
            </a:r>
            <a:r>
              <a:rPr lang="sv-SE" baseline="0" dirty="0"/>
              <a:t>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374F1-336C-442F-9C66-A37C1AE94E9C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4823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• Poängen skiljer sig åt för stroke i dominant hemisfär • Vänster &gt; höger hemisfär med 4 poäng • Minskad vikt för stroke i bakre cirkulationen • Kvantifierar inte hjärnstamsstroke avsiktligt (de flesta kliniska prövningar exkluderar) • </a:t>
            </a:r>
            <a:r>
              <a:rPr lang="sv-SE" dirty="0" err="1"/>
              <a:t>Appendikulär</a:t>
            </a:r>
            <a:r>
              <a:rPr lang="sv-SE" dirty="0"/>
              <a:t> vs </a:t>
            </a:r>
            <a:r>
              <a:rPr lang="sv-SE" dirty="0" err="1"/>
              <a:t>trunkal</a:t>
            </a:r>
            <a:r>
              <a:rPr lang="sv-SE" dirty="0"/>
              <a:t> ataxi • Objekt med dålig tillförlitlighet • LOK, ansiktspares, extremitetsataxi, </a:t>
            </a:r>
            <a:r>
              <a:rPr lang="sv-SE" dirty="0" err="1"/>
              <a:t>dysartri</a:t>
            </a:r>
            <a:r>
              <a:rPr lang="sv-SE" dirty="0"/>
              <a:t> • En poäng på 42 – sämsta poäng • Kan inte hända (maxpoäng för komapatient är 39) NIHSS Fallgropar Implikationer Vikten av förståelse, träning och demonstration "Brist på noggrannhet utformad avsiktligt"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374F1-336C-442F-9C66-A37C1AE94E9C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5686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noProof="0" dirty="0"/>
              <a:t>Hjärnödem och inklämning</a:t>
            </a:r>
            <a:r>
              <a:rPr lang="sv-SE" baseline="0" noProof="0" dirty="0"/>
              <a:t> är den vanligaste dödsorsaken under första veckan efter stroke. </a:t>
            </a:r>
          </a:p>
          <a:p>
            <a:r>
              <a:rPr lang="sv-SE" i="1" dirty="0"/>
              <a:t>EP - Todds pares innebär att de </a:t>
            </a:r>
            <a:r>
              <a:rPr lang="sv-SE" dirty="0"/>
              <a:t>neurologiska restsymtomen förvärras i samband med </a:t>
            </a:r>
            <a:r>
              <a:rPr lang="sv-SE" i="1" dirty="0"/>
              <a:t>Epileptisk anfall</a:t>
            </a:r>
          </a:p>
          <a:p>
            <a:pPr>
              <a:defRPr/>
            </a:pPr>
            <a:r>
              <a:rPr lang="sv-SE" dirty="0">
                <a:solidFill>
                  <a:srgbClr val="FFC000"/>
                </a:solidFill>
              </a:rPr>
              <a:t>Kollateraler</a:t>
            </a:r>
            <a:r>
              <a:rPr lang="sv-SE" baseline="0" dirty="0">
                <a:solidFill>
                  <a:srgbClr val="FFC000"/>
                </a:solidFill>
              </a:rPr>
              <a:t> orkar inte försörja det skadade området t ex </a:t>
            </a:r>
            <a:r>
              <a:rPr lang="sv-SE" baseline="0" dirty="0" err="1">
                <a:solidFill>
                  <a:srgbClr val="FFC000"/>
                </a:solidFill>
              </a:rPr>
              <a:t>bltr</a:t>
            </a:r>
            <a:r>
              <a:rPr lang="sv-SE" baseline="0" dirty="0">
                <a:solidFill>
                  <a:srgbClr val="FFC000"/>
                </a:solidFill>
              </a:rPr>
              <a:t> fall </a:t>
            </a:r>
            <a:endParaRPr lang="sv-SE" dirty="0">
              <a:solidFill>
                <a:srgbClr val="FFC000"/>
              </a:solidFill>
            </a:endParaRPr>
          </a:p>
          <a:p>
            <a:pPr>
              <a:defRPr/>
            </a:pPr>
            <a:endParaRPr lang="sv-SE" dirty="0">
              <a:solidFill>
                <a:srgbClr val="FFC000"/>
              </a:solidFill>
            </a:endParaRPr>
          </a:p>
          <a:p>
            <a:endParaRPr lang="sv-SE" noProof="0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C470-5AD4-4390-B723-1C0A8BD138F1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9711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843A3-8616-4CB4-AE8D-6A04FF3D04B7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2824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3457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83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0908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2831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699323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927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0082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497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291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276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858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2866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54286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151" y="0"/>
            <a:ext cx="2723849" cy="1298222"/>
          </a:xfrm>
          <a:prstGeom prst="rect">
            <a:avLst/>
          </a:prstGeom>
        </p:spPr>
      </p:pic>
      <p:cxnSp>
        <p:nvCxnSpPr>
          <p:cNvPr id="11" name="Rak 10"/>
          <p:cNvCxnSpPr/>
          <p:nvPr userDrawn="1"/>
        </p:nvCxnSpPr>
        <p:spPr>
          <a:xfrm flipV="1">
            <a:off x="0" y="6264988"/>
            <a:ext cx="12192000" cy="32398"/>
          </a:xfrm>
          <a:prstGeom prst="line">
            <a:avLst/>
          </a:prstGeom>
          <a:ln w="76200">
            <a:solidFill>
              <a:srgbClr val="4FBC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57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gu.se/neurovetenskap-fysiologi/nih-strokeskala-nihss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EP1KhB_qF74" TargetMode="External"/><Relationship Id="rId3" Type="http://schemas.openxmlformats.org/officeDocument/2006/relationships/hyperlink" Target="https://www.youtube.com/watch?v=wlrbCzpIHac" TargetMode="External"/><Relationship Id="rId7" Type="http://schemas.openxmlformats.org/officeDocument/2006/relationships/hyperlink" Target="https://www.youtube.com/watch?v=bqp-giH5cQ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youtube.com/watch?v=JfRQLFviW-E" TargetMode="External"/><Relationship Id="rId5" Type="http://schemas.openxmlformats.org/officeDocument/2006/relationships/hyperlink" Target="https://www.youtube.com/watch?v=SqRPOmXmW6I&amp;t=18s" TargetMode="External"/><Relationship Id="rId10" Type="http://schemas.openxmlformats.org/officeDocument/2006/relationships/hyperlink" Target="https://www.google.com/url?sa=t&amp;rct=j&amp;q=&amp;esrc=s&amp;source=video&amp;cd=&amp;cad=rja&amp;uact=8&amp;ved=2ahUKEwjqsMXu44OTAxXtOBAIHYthBgUQtwJ6BAgQEAI&amp;url=https://www.youtube.com/watch?v%3DwkdaFqEfnyo&amp;usg=AOvVaw1q0NWhITVzZ7MU3ghIRTAi&amp;opi=89978449" TargetMode="External"/><Relationship Id="rId4" Type="http://schemas.openxmlformats.org/officeDocument/2006/relationships/hyperlink" Target="https://www.youtube.com/watch?v=Ismb2QZlXxg" TargetMode="External"/><Relationship Id="rId9" Type="http://schemas.openxmlformats.org/officeDocument/2006/relationships/hyperlink" Target="https://www.youtube.com/watch?v=z4ZEZr_wFM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180478" y="1134358"/>
            <a:ext cx="5344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dirty="0"/>
              <a:t>NIHSS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6150902" y="2073019"/>
            <a:ext cx="471398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Förberedelser:</a:t>
            </a:r>
          </a:p>
          <a:p>
            <a:endParaRPr lang="sv-SE" sz="2400" dirty="0"/>
          </a:p>
          <a:p>
            <a:r>
              <a:rPr lang="sv-SE" sz="2400" dirty="0"/>
              <a:t>Se instruktionsfilmerna</a:t>
            </a:r>
          </a:p>
          <a:p>
            <a:r>
              <a:rPr lang="sv-SE" sz="2400" dirty="0">
                <a:hlinkClick r:id="rId2"/>
              </a:rPr>
              <a:t>NIH strokeskala (NIHSS) | Institutionen för neurovetenskap och fysiologi, Göteborgs universitet</a:t>
            </a:r>
            <a:endParaRPr lang="sv-SE" sz="2400" dirty="0"/>
          </a:p>
          <a:p>
            <a:endParaRPr lang="sv-SE" sz="2400" dirty="0"/>
          </a:p>
          <a:p>
            <a:r>
              <a:rPr lang="sv-SE" sz="2400" dirty="0"/>
              <a:t>Läs Manual NIHSS </a:t>
            </a:r>
          </a:p>
          <a:p>
            <a:endParaRPr lang="sv-SE" sz="2400" dirty="0"/>
          </a:p>
          <a:p>
            <a:r>
              <a:rPr lang="sv-SE" sz="2400" dirty="0"/>
              <a:t>Ha manualen tillhands 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09" y="1149070"/>
            <a:ext cx="3322998" cy="4314219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842DEB53-9BEA-4E17-B8ED-E078B491D6FF}"/>
              </a:ext>
            </a:extLst>
          </p:cNvPr>
          <p:cNvSpPr txBox="1"/>
          <p:nvPr/>
        </p:nvSpPr>
        <p:spPr>
          <a:xfrm>
            <a:off x="3065318" y="5465618"/>
            <a:ext cx="1236518" cy="54032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227D3262-BBF0-06EB-6003-186745EA44A6}"/>
              </a:ext>
            </a:extLst>
          </p:cNvPr>
          <p:cNvSpPr txBox="1">
            <a:spLocks/>
          </p:cNvSpPr>
          <p:nvPr/>
        </p:nvSpPr>
        <p:spPr>
          <a:xfrm>
            <a:off x="813859" y="193964"/>
            <a:ext cx="854286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/>
              <a:t>Korta lågdosövningar stroke och TIA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824529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11" y="670683"/>
            <a:ext cx="4735593" cy="5516634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6042991" y="2285097"/>
            <a:ext cx="5242182" cy="267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prstClr val="black"/>
                </a:solidFill>
              </a:rPr>
              <a:t>Kunna utföra NIHSS på ett korrekt sätt enligt instruktioner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prstClr val="black"/>
                </a:solidFill>
              </a:rPr>
              <a:t>Kunna hantera situationer där patienten är svårbedömd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prstClr val="black"/>
                </a:solidFill>
              </a:rPr>
              <a:t>Känna till fallgroparna med NIHSS</a:t>
            </a:r>
          </a:p>
        </p:txBody>
      </p:sp>
      <p:sp>
        <p:nvSpPr>
          <p:cNvPr id="4" name="Rektangel 3"/>
          <p:cNvSpPr/>
          <p:nvPr/>
        </p:nvSpPr>
        <p:spPr>
          <a:xfrm>
            <a:off x="6042991" y="745353"/>
            <a:ext cx="3410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4400" dirty="0">
                <a:latin typeface="+mj-lt"/>
              </a:rPr>
              <a:t>Lärandemålen</a:t>
            </a:r>
          </a:p>
        </p:txBody>
      </p:sp>
    </p:spTree>
    <p:extLst>
      <p:ext uri="{BB962C8B-B14F-4D97-AF65-F5344CB8AC3E}">
        <p14:creationId xmlns:p14="http://schemas.microsoft.com/office/powerpoint/2010/main" val="4203379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Olika professioner - olika syften med NIHSS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08018"/>
            <a:ext cx="10515600" cy="44577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v-SE" sz="3000" i="1" dirty="0"/>
              <a:t>SSK &amp; USK </a:t>
            </a:r>
          </a:p>
          <a:p>
            <a:r>
              <a:rPr lang="sv-SE" sz="3000" dirty="0"/>
              <a:t>Bedöma och dokumentera patientens status objektivt över tid</a:t>
            </a:r>
          </a:p>
          <a:p>
            <a:r>
              <a:rPr lang="sv-SE" sz="3000" dirty="0"/>
              <a:t>Upptäcka försämring </a:t>
            </a:r>
          </a:p>
          <a:p>
            <a:r>
              <a:rPr lang="sv-SE" sz="3000" dirty="0"/>
              <a:t>Kommunicera fynden vidare till läkare</a:t>
            </a:r>
          </a:p>
          <a:p>
            <a:r>
              <a:rPr lang="sv-SE" sz="3000" dirty="0"/>
              <a:t>Identifiera omvårdnadsbehov och göra omvårdnadsplan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v-SE" sz="3000" i="1" dirty="0"/>
              <a:t>Läkare</a:t>
            </a:r>
          </a:p>
          <a:p>
            <a:r>
              <a:rPr lang="sv-SE" sz="3000" dirty="0"/>
              <a:t>Diagnostisera och bedöma svårighetsgrad </a:t>
            </a:r>
          </a:p>
          <a:p>
            <a:r>
              <a:rPr lang="sv-SE" sz="3000" dirty="0"/>
              <a:t>Fatta behandlingsbeslut </a:t>
            </a:r>
          </a:p>
          <a:p>
            <a:r>
              <a:rPr lang="sv-SE" sz="3000" dirty="0"/>
              <a:t>Utvärdera behandlingseffekt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v-SE" sz="3000" i="1" dirty="0"/>
              <a:t>Rehabprofessioner</a:t>
            </a:r>
          </a:p>
          <a:p>
            <a:r>
              <a:rPr lang="sv-SE" sz="3000" dirty="0"/>
              <a:t>Bedöma rehabiliteringsbehov och upprätta </a:t>
            </a:r>
            <a:r>
              <a:rPr lang="sv-SE" sz="3000" dirty="0" err="1"/>
              <a:t>rehabplan</a:t>
            </a:r>
            <a:r>
              <a:rPr lang="sv-SE" sz="3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4615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Grundprinciperna för att utföra NIHSS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Utföra testet i den ordning som anges på formuläret </a:t>
            </a:r>
          </a:p>
          <a:p>
            <a:r>
              <a:rPr lang="sv-SE" dirty="0"/>
              <a:t>Följa instruktionerna för varje moment </a:t>
            </a:r>
          </a:p>
          <a:p>
            <a:r>
              <a:rPr lang="sv-SE" dirty="0"/>
              <a:t>Bedöma utifrån patientens faktiska prestation, inte vad du tror patienten kan göra</a:t>
            </a:r>
          </a:p>
          <a:p>
            <a:r>
              <a:rPr lang="sv-SE" dirty="0"/>
              <a:t>Använda patientens första försök </a:t>
            </a:r>
          </a:p>
        </p:txBody>
      </p:sp>
    </p:spTree>
    <p:extLst>
      <p:ext uri="{BB962C8B-B14F-4D97-AF65-F5344CB8AC3E}">
        <p14:creationId xmlns:p14="http://schemas.microsoft.com/office/powerpoint/2010/main" val="537122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Fallgropar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Ger fler poäng för den dominanta vänster hemisfären</a:t>
            </a:r>
          </a:p>
          <a:p>
            <a:r>
              <a:rPr lang="sv-SE" dirty="0"/>
              <a:t>Mindre vikt för stroke i bakre cirkulationen </a:t>
            </a:r>
          </a:p>
          <a:p>
            <a:r>
              <a:rPr lang="sv-SE" dirty="0"/>
              <a:t>Ej anpassat för att mäta stroke i hjärnstammen</a:t>
            </a:r>
          </a:p>
          <a:p>
            <a:r>
              <a:rPr lang="sv-SE" dirty="0"/>
              <a:t>Fångar ej ataxi i bålen som påverkar stabiliteten i bålen</a:t>
            </a:r>
          </a:p>
          <a:p>
            <a:r>
              <a:rPr lang="sv-SE" dirty="0"/>
              <a:t>Dålig pålitlighet vid bedömning av medvetande, </a:t>
            </a:r>
            <a:r>
              <a:rPr lang="sv-SE" dirty="0" err="1"/>
              <a:t>facialispares</a:t>
            </a:r>
            <a:r>
              <a:rPr lang="sv-SE" dirty="0"/>
              <a:t>, förståelse, extremitetsataxi och </a:t>
            </a:r>
            <a:r>
              <a:rPr lang="sv-SE" dirty="0" err="1"/>
              <a:t>dysartri</a:t>
            </a:r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3636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8769" y="286604"/>
            <a:ext cx="9201991" cy="1559130"/>
          </a:xfrm>
        </p:spPr>
        <p:txBody>
          <a:bodyPr>
            <a:normAutofit/>
          </a:bodyPr>
          <a:lstStyle/>
          <a:p>
            <a:r>
              <a:rPr lang="sv-SE" dirty="0"/>
              <a:t>Orsaker till försämring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</a:t>
            </a:r>
            <a:r>
              <a:rPr lang="sv-SE" dirty="0" err="1"/>
              <a:t>Hemorragisk</a:t>
            </a:r>
            <a:r>
              <a:rPr lang="sv-SE" dirty="0"/>
              <a:t> omvandling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Ny stroke – nya symtom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Expansivitet på grund av infarkt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Lakunärt syndrom – fluktuerande symtom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Ökad blödning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 err="1"/>
              <a:t>Hemodynamik</a:t>
            </a:r>
            <a:r>
              <a:rPr lang="sv-SE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</a:t>
            </a:r>
            <a:r>
              <a:rPr lang="sv-SE" dirty="0" err="1"/>
              <a:t>Todd’s</a:t>
            </a:r>
            <a:r>
              <a:rPr lang="sv-SE" dirty="0"/>
              <a:t> pares / EP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Trött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Behöver gå på toaletten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Hör dåligt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 Ser dåligt </a:t>
            </a:r>
          </a:p>
          <a:p>
            <a:r>
              <a:rPr lang="sv-SE" u="sng" dirty="0"/>
              <a:t>Andra: </a:t>
            </a:r>
            <a:r>
              <a:rPr lang="sv-SE" dirty="0"/>
              <a:t>Hyper/hypotoni, hjärtinfarkt, Infektion, lungemboli, hyper/hypoglykemi, elektrolytrubbning</a:t>
            </a:r>
          </a:p>
          <a:p>
            <a:endParaRPr lang="sv-SE" dirty="0"/>
          </a:p>
        </p:txBody>
      </p:sp>
      <p:sp>
        <p:nvSpPr>
          <p:cNvPr id="5" name="TextBox 3"/>
          <p:cNvSpPr txBox="1"/>
          <p:nvPr/>
        </p:nvSpPr>
        <p:spPr>
          <a:xfrm>
            <a:off x="7897091" y="2968582"/>
            <a:ext cx="30757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dirty="0">
                <a:solidFill>
                  <a:srgbClr val="FF0000"/>
                </a:solidFill>
              </a:rPr>
              <a:t>Ny CT hjärna </a:t>
            </a:r>
            <a:br>
              <a:rPr lang="sv-SE" sz="4000" dirty="0">
                <a:solidFill>
                  <a:srgbClr val="FF0000"/>
                </a:solidFill>
              </a:rPr>
            </a:br>
            <a:br>
              <a:rPr lang="sv-SE" sz="4000" dirty="0">
                <a:solidFill>
                  <a:schemeClr val="bg1"/>
                </a:solidFill>
              </a:rPr>
            </a:br>
            <a:r>
              <a:rPr lang="sv-SE" sz="4000" dirty="0">
                <a:solidFill>
                  <a:srgbClr val="FF0000"/>
                </a:solidFill>
              </a:rPr>
              <a:t>EEG</a:t>
            </a:r>
          </a:p>
        </p:txBody>
      </p:sp>
      <p:sp>
        <p:nvSpPr>
          <p:cNvPr id="6" name="Right Arrow 4"/>
          <p:cNvSpPr/>
          <p:nvPr/>
        </p:nvSpPr>
        <p:spPr>
          <a:xfrm>
            <a:off x="6217779" y="3285914"/>
            <a:ext cx="1000125" cy="381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08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NIHSS praktisk övning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65689"/>
          </a:xfrm>
        </p:spPr>
        <p:txBody>
          <a:bodyPr/>
          <a:lstStyle/>
          <a:p>
            <a:r>
              <a:rPr lang="sv-SE" dirty="0"/>
              <a:t>Instruktion 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203647"/>
            <a:ext cx="5157787" cy="3986016"/>
          </a:xfrm>
        </p:spPr>
        <p:txBody>
          <a:bodyPr>
            <a:noAutofit/>
          </a:bodyPr>
          <a:lstStyle/>
          <a:p>
            <a:r>
              <a:rPr lang="sv-SE" sz="2400" dirty="0"/>
              <a:t>Titta tillsammans filmerna </a:t>
            </a:r>
          </a:p>
          <a:p>
            <a:r>
              <a:rPr lang="sv-SE" sz="2400" dirty="0"/>
              <a:t>Bedöm NIHSS individuellt </a:t>
            </a:r>
          </a:p>
          <a:p>
            <a:r>
              <a:rPr lang="sv-SE" sz="2400" dirty="0"/>
              <a:t>Diskutera i grupp NIHSS poäng, svårigheter i bedömningen</a:t>
            </a:r>
          </a:p>
          <a:p>
            <a:r>
              <a:rPr lang="sv-SE" sz="2400" dirty="0"/>
              <a:t>Reflektera över hur bedömningarna utfördes; vad var bra, vad kunde ha gjorts annorlunda.  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65689"/>
          </a:xfrm>
        </p:spPr>
        <p:txBody>
          <a:bodyPr/>
          <a:lstStyle/>
          <a:p>
            <a:r>
              <a:rPr lang="sv-SE" dirty="0"/>
              <a:t>Patientfall att välja mellan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203646"/>
            <a:ext cx="5183188" cy="4077883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r>
              <a:rPr lang="sv-SE" sz="2600" dirty="0">
                <a:solidFill>
                  <a:prstClr val="black"/>
                </a:solidFill>
              </a:rPr>
              <a:t>Måttlig stroke</a:t>
            </a:r>
            <a:endParaRPr lang="en-US" sz="2600" dirty="0">
              <a:solidFill>
                <a:prstClr val="black"/>
              </a:solidFill>
              <a:hlinkClick r:id="rId3"/>
            </a:endParaRPr>
          </a:p>
          <a:p>
            <a:pPr lvl="0"/>
            <a:r>
              <a:rPr lang="en-US" sz="2600" dirty="0">
                <a:solidFill>
                  <a:prstClr val="black"/>
                </a:solidFill>
                <a:hlinkClick r:id="rId3"/>
              </a:rPr>
              <a:t>NIH Stroke Scale Training - Part 4 - Demo Patient B</a:t>
            </a:r>
            <a:endParaRPr lang="en-US" sz="2600" dirty="0">
              <a:solidFill>
                <a:prstClr val="black"/>
              </a:solidFill>
            </a:endParaRPr>
          </a:p>
          <a:p>
            <a:pPr lvl="0"/>
            <a:r>
              <a:rPr lang="sv-SE" sz="2600" dirty="0">
                <a:solidFill>
                  <a:prstClr val="black"/>
                </a:solidFill>
                <a:hlinkClick r:id="rId4"/>
              </a:rPr>
              <a:t>Stroke </a:t>
            </a:r>
            <a:r>
              <a:rPr lang="sv-SE" sz="2600" dirty="0" err="1">
                <a:solidFill>
                  <a:prstClr val="black"/>
                </a:solidFill>
                <a:hlinkClick r:id="rId4"/>
              </a:rPr>
              <a:t>Scale</a:t>
            </a:r>
            <a:r>
              <a:rPr lang="sv-SE" sz="2600" dirty="0">
                <a:solidFill>
                  <a:prstClr val="black"/>
                </a:solidFill>
                <a:hlinkClick r:id="rId4"/>
              </a:rPr>
              <a:t> </a:t>
            </a:r>
            <a:r>
              <a:rPr lang="sv-SE" sz="2600" dirty="0" err="1">
                <a:solidFill>
                  <a:prstClr val="black"/>
                </a:solidFill>
                <a:hlinkClick r:id="rId4"/>
              </a:rPr>
              <a:t>Certification</a:t>
            </a:r>
            <a:r>
              <a:rPr lang="sv-SE" sz="2600" dirty="0">
                <a:solidFill>
                  <a:prstClr val="black"/>
                </a:solidFill>
                <a:hlinkClick r:id="rId4"/>
              </a:rPr>
              <a:t> - Group C - Patient 1</a:t>
            </a:r>
            <a:endParaRPr lang="sv-SE" sz="2600" dirty="0">
              <a:solidFill>
                <a:prstClr val="black"/>
              </a:solidFill>
            </a:endParaRPr>
          </a:p>
          <a:p>
            <a:pPr lvl="0"/>
            <a:r>
              <a:rPr lang="sv-SE" sz="2600" dirty="0">
                <a:hlinkClick r:id="rId5"/>
              </a:rPr>
              <a:t>Stroke </a:t>
            </a:r>
            <a:r>
              <a:rPr lang="sv-SE" sz="2600" dirty="0" err="1">
                <a:hlinkClick r:id="rId5"/>
              </a:rPr>
              <a:t>Scale</a:t>
            </a:r>
            <a:r>
              <a:rPr lang="sv-SE" sz="2600" dirty="0">
                <a:hlinkClick r:id="rId5"/>
              </a:rPr>
              <a:t> </a:t>
            </a:r>
            <a:r>
              <a:rPr lang="sv-SE" sz="2600" dirty="0" err="1">
                <a:hlinkClick r:id="rId5"/>
              </a:rPr>
              <a:t>Certification</a:t>
            </a:r>
            <a:r>
              <a:rPr lang="sv-SE" sz="2600" dirty="0">
                <a:hlinkClick r:id="rId5"/>
              </a:rPr>
              <a:t> - Group A - Patient 5</a:t>
            </a:r>
            <a:endParaRPr lang="en-US" sz="26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sz="2600" dirty="0" err="1">
                <a:solidFill>
                  <a:prstClr val="black"/>
                </a:solidFill>
              </a:rPr>
              <a:t>Lindrig</a:t>
            </a:r>
            <a:r>
              <a:rPr lang="en-US" sz="2600" dirty="0">
                <a:solidFill>
                  <a:prstClr val="black"/>
                </a:solidFill>
              </a:rPr>
              <a:t> stroke</a:t>
            </a:r>
          </a:p>
          <a:p>
            <a:pPr lvl="0"/>
            <a:r>
              <a:rPr lang="sv-SE" sz="2600" dirty="0">
                <a:solidFill>
                  <a:prstClr val="black"/>
                </a:solidFill>
                <a:hlinkClick r:id="rId6"/>
              </a:rPr>
              <a:t>Stroke </a:t>
            </a:r>
            <a:r>
              <a:rPr lang="sv-SE" sz="2600" dirty="0" err="1">
                <a:solidFill>
                  <a:prstClr val="black"/>
                </a:solidFill>
                <a:hlinkClick r:id="rId6"/>
              </a:rPr>
              <a:t>Scale</a:t>
            </a:r>
            <a:r>
              <a:rPr lang="sv-SE" sz="2600" dirty="0">
                <a:solidFill>
                  <a:prstClr val="black"/>
                </a:solidFill>
                <a:hlinkClick r:id="rId6"/>
              </a:rPr>
              <a:t> </a:t>
            </a:r>
            <a:r>
              <a:rPr lang="sv-SE" sz="2600" dirty="0" err="1">
                <a:solidFill>
                  <a:prstClr val="black"/>
                </a:solidFill>
                <a:hlinkClick r:id="rId6"/>
              </a:rPr>
              <a:t>Certification</a:t>
            </a:r>
            <a:r>
              <a:rPr lang="sv-SE" sz="2600" dirty="0">
                <a:solidFill>
                  <a:prstClr val="black"/>
                </a:solidFill>
                <a:hlinkClick r:id="rId6"/>
              </a:rPr>
              <a:t> - Group A - Patient 2</a:t>
            </a:r>
            <a:endParaRPr lang="sv-SE" sz="2600" dirty="0">
              <a:solidFill>
                <a:prstClr val="black"/>
              </a:solidFill>
            </a:endParaRPr>
          </a:p>
          <a:p>
            <a:pPr lvl="0"/>
            <a:r>
              <a:rPr lang="sv-SE" sz="2600" dirty="0">
                <a:solidFill>
                  <a:prstClr val="black"/>
                </a:solidFill>
                <a:hlinkClick r:id="rId7"/>
              </a:rPr>
              <a:t>Stroke </a:t>
            </a:r>
            <a:r>
              <a:rPr lang="sv-SE" sz="2600" dirty="0" err="1">
                <a:solidFill>
                  <a:prstClr val="black"/>
                </a:solidFill>
                <a:hlinkClick r:id="rId7"/>
              </a:rPr>
              <a:t>Scale</a:t>
            </a:r>
            <a:r>
              <a:rPr lang="sv-SE" sz="2600" dirty="0">
                <a:solidFill>
                  <a:prstClr val="black"/>
                </a:solidFill>
                <a:hlinkClick r:id="rId7"/>
              </a:rPr>
              <a:t> </a:t>
            </a:r>
            <a:r>
              <a:rPr lang="sv-SE" sz="2600" dirty="0" err="1">
                <a:solidFill>
                  <a:prstClr val="black"/>
                </a:solidFill>
                <a:hlinkClick r:id="rId7"/>
              </a:rPr>
              <a:t>Certification</a:t>
            </a:r>
            <a:r>
              <a:rPr lang="sv-SE" sz="2600" dirty="0">
                <a:solidFill>
                  <a:prstClr val="black"/>
                </a:solidFill>
                <a:hlinkClick r:id="rId7"/>
              </a:rPr>
              <a:t> - Group C - Patient 3</a:t>
            </a:r>
            <a:endParaRPr lang="sv-SE" sz="2600" dirty="0">
              <a:solidFill>
                <a:prstClr val="black"/>
              </a:solidFill>
            </a:endParaRPr>
          </a:p>
          <a:p>
            <a:pPr lvl="0"/>
            <a:r>
              <a:rPr lang="sv-SE" sz="2600" dirty="0">
                <a:solidFill>
                  <a:prstClr val="black"/>
                </a:solidFill>
                <a:hlinkClick r:id="rId8"/>
              </a:rPr>
              <a:t>Stroke </a:t>
            </a:r>
            <a:r>
              <a:rPr lang="sv-SE" sz="2600" dirty="0" err="1">
                <a:solidFill>
                  <a:prstClr val="black"/>
                </a:solidFill>
                <a:hlinkClick r:id="rId8"/>
              </a:rPr>
              <a:t>Scale</a:t>
            </a:r>
            <a:r>
              <a:rPr lang="sv-SE" sz="2600" dirty="0">
                <a:solidFill>
                  <a:prstClr val="black"/>
                </a:solidFill>
                <a:hlinkClick r:id="rId8"/>
              </a:rPr>
              <a:t> </a:t>
            </a:r>
            <a:r>
              <a:rPr lang="sv-SE" sz="2600" dirty="0" err="1">
                <a:solidFill>
                  <a:prstClr val="black"/>
                </a:solidFill>
                <a:hlinkClick r:id="rId8"/>
              </a:rPr>
              <a:t>Certification</a:t>
            </a:r>
            <a:r>
              <a:rPr lang="sv-SE" sz="2600" dirty="0">
                <a:solidFill>
                  <a:prstClr val="black"/>
                </a:solidFill>
                <a:hlinkClick r:id="rId8"/>
              </a:rPr>
              <a:t> - Group A - Patient 3</a:t>
            </a:r>
            <a:endParaRPr lang="sv-SE" sz="26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sv-SE" sz="2600" dirty="0">
                <a:solidFill>
                  <a:prstClr val="black"/>
                </a:solidFill>
              </a:rPr>
              <a:t>Måttlig-Svår Stroke</a:t>
            </a:r>
          </a:p>
          <a:p>
            <a:pPr lvl="0"/>
            <a:r>
              <a:rPr lang="en-US" sz="2600" dirty="0">
                <a:solidFill>
                  <a:prstClr val="black"/>
                </a:solidFill>
                <a:hlinkClick r:id="rId9"/>
              </a:rPr>
              <a:t>(269) Stroke Scale Certification - Group B - Patient 4 </a:t>
            </a:r>
            <a:r>
              <a:rPr lang="en-US" sz="2600" dirty="0">
                <a:solidFill>
                  <a:prstClr val="black"/>
                </a:solidFill>
                <a:hlinkClick r:id="rId10"/>
              </a:rPr>
              <a:t>–</a:t>
            </a:r>
            <a:r>
              <a:rPr lang="en-US" sz="2600" dirty="0">
                <a:solidFill>
                  <a:prstClr val="black"/>
                </a:solidFill>
                <a:hlinkClick r:id="rId9"/>
              </a:rPr>
              <a:t> YouTube</a:t>
            </a:r>
            <a:r>
              <a:rPr lang="en-US" sz="2600" dirty="0">
                <a:solidFill>
                  <a:prstClr val="black"/>
                </a:solidFill>
              </a:rPr>
              <a:t> </a:t>
            </a:r>
          </a:p>
          <a:p>
            <a:r>
              <a:rPr lang="sv-SE" sz="2600" dirty="0">
                <a:hlinkClick r:id="rId4"/>
              </a:rPr>
              <a:t>Stroke </a:t>
            </a:r>
            <a:r>
              <a:rPr lang="sv-SE" sz="2600" dirty="0" err="1">
                <a:hlinkClick r:id="rId4"/>
              </a:rPr>
              <a:t>Scale</a:t>
            </a:r>
            <a:r>
              <a:rPr lang="sv-SE" sz="2600" dirty="0">
                <a:hlinkClick r:id="rId4"/>
              </a:rPr>
              <a:t> </a:t>
            </a:r>
            <a:r>
              <a:rPr lang="sv-SE" sz="2600" dirty="0" err="1">
                <a:hlinkClick r:id="rId4"/>
              </a:rPr>
              <a:t>Certification</a:t>
            </a:r>
            <a:r>
              <a:rPr lang="sv-SE" sz="2600" dirty="0">
                <a:hlinkClick r:id="rId4"/>
              </a:rPr>
              <a:t> - Group C - Patient 1</a:t>
            </a:r>
            <a:endParaRPr lang="sv-SE" sz="2600" dirty="0"/>
          </a:p>
          <a:p>
            <a:r>
              <a:rPr lang="en-US" sz="2600" dirty="0">
                <a:hlinkClick r:id="rId4"/>
              </a:rPr>
              <a:t>Stroke Scale Certification - Group C - Patient 1 - YouTube</a:t>
            </a:r>
            <a:endParaRPr lang="en-US" sz="2600" dirty="0"/>
          </a:p>
          <a:p>
            <a:pPr lvl="0"/>
            <a:endParaRPr lang="en-US" sz="2400" dirty="0">
              <a:solidFill>
                <a:prstClr val="black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22868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566</Words>
  <Application>Microsoft Office PowerPoint</Application>
  <PresentationFormat>Bredbild</PresentationFormat>
  <Paragraphs>82</Paragraphs>
  <Slides>7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Office-tema</vt:lpstr>
      <vt:lpstr>PowerPoint-presentation</vt:lpstr>
      <vt:lpstr>PowerPoint-presentation</vt:lpstr>
      <vt:lpstr>Olika professioner - olika syften med NIHSS</vt:lpstr>
      <vt:lpstr>Grundprinciperna för att utföra NIHSS</vt:lpstr>
      <vt:lpstr>Fallgropar</vt:lpstr>
      <vt:lpstr>Orsaker till försämring</vt:lpstr>
      <vt:lpstr>NIHSS praktisk övning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Microsoft-konto</dc:creator>
  <cp:lastModifiedBy>Åsa Rejnö (HV)</cp:lastModifiedBy>
  <cp:revision>17</cp:revision>
  <dcterms:created xsi:type="dcterms:W3CDTF">2023-07-10T15:40:22Z</dcterms:created>
  <dcterms:modified xsi:type="dcterms:W3CDTF">2026-07-03T15:48:05Z</dcterms:modified>
</cp:coreProperties>
</file>