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BCC1"/>
    <a:srgbClr val="50BBC1"/>
    <a:srgbClr val="02C5CA"/>
    <a:srgbClr val="02CBD0"/>
    <a:srgbClr val="02C1C6"/>
    <a:srgbClr val="02BBBE"/>
    <a:srgbClr val="02BBCE"/>
    <a:srgbClr val="02B0C2"/>
    <a:srgbClr val="4DECFD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9" autoAdjust="0"/>
    <p:restoredTop sz="91139" autoAdjust="0"/>
  </p:normalViewPr>
  <p:slideViewPr>
    <p:cSldViewPr snapToGrid="0">
      <p:cViewPr varScale="1">
        <p:scale>
          <a:sx n="63" d="100"/>
          <a:sy n="63" d="100"/>
        </p:scale>
        <p:origin x="30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451CE5-8413-46F6-84A2-F1E0D3F5F96E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D0CBFC-E2DC-4D41-9F75-10F6876158C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369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2447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727" y="284504"/>
            <a:ext cx="6520220" cy="777252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9459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7313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3034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53361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27450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434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11554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11235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8912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7242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6" y="284504"/>
            <a:ext cx="6520220" cy="7772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43303-08BA-4DC0-8D16-C99E34EE4BA0}" type="datetimeFigureOut">
              <a:rPr lang="sv-SE" smtClean="0"/>
              <a:t>2026-07-03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D50CD-F0BB-4DF7-A292-82D93DF6705E}" type="slidenum">
              <a:rPr lang="sv-SE" smtClean="0"/>
              <a:t>‹#›</a:t>
            </a:fld>
            <a:endParaRPr lang="sv-SE"/>
          </a:p>
        </p:txBody>
      </p:sp>
      <p:cxnSp>
        <p:nvCxnSpPr>
          <p:cNvPr id="9" name="Rak 10">
            <a:extLst>
              <a:ext uri="{FF2B5EF4-FFF2-40B4-BE49-F238E27FC236}">
                <a16:creationId xmlns:a16="http://schemas.microsoft.com/office/drawing/2014/main" id="{C4439A1C-C771-17C4-F69C-B2462DD04CA5}"/>
              </a:ext>
            </a:extLst>
          </p:cNvPr>
          <p:cNvCxnSpPr>
            <a:cxnSpLocks/>
          </p:cNvCxnSpPr>
          <p:nvPr userDrawn="1"/>
        </p:nvCxnSpPr>
        <p:spPr>
          <a:xfrm>
            <a:off x="0" y="1142923"/>
            <a:ext cx="7559673" cy="0"/>
          </a:xfrm>
          <a:prstGeom prst="line">
            <a:avLst/>
          </a:prstGeom>
          <a:ln w="76200">
            <a:solidFill>
              <a:srgbClr val="4FBC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Bildobjekt 9">
            <a:extLst>
              <a:ext uri="{FF2B5EF4-FFF2-40B4-BE49-F238E27FC236}">
                <a16:creationId xmlns:a16="http://schemas.microsoft.com/office/drawing/2014/main" id="{5FAA2177-8882-9542-40BA-14F4E665930D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533" y="9584441"/>
            <a:ext cx="2323419" cy="110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8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BFCFAF-6745-F3C6-6A9D-D53ABC0C3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27" y="284504"/>
            <a:ext cx="6520220" cy="777252"/>
          </a:xfrm>
        </p:spPr>
        <p:txBody>
          <a:bodyPr>
            <a:normAutofit/>
          </a:bodyPr>
          <a:lstStyle/>
          <a:p>
            <a:r>
              <a:rPr lang="sv-SE" sz="3200" b="1" dirty="0"/>
              <a:t>Korta lågdosövningar stroke och TIA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7512DC0-EA8A-917E-FCBE-A2DA7AD2A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728" y="1844842"/>
            <a:ext cx="6520220" cy="7785216"/>
          </a:xfrm>
        </p:spPr>
        <p:txBody>
          <a:bodyPr>
            <a:normAutofit/>
          </a:bodyPr>
          <a:lstStyle/>
          <a:p>
            <a:pPr marL="0" lvl="0" indent="0">
              <a:spcAft>
                <a:spcPts val="600"/>
              </a:spcAft>
              <a:buNone/>
            </a:pPr>
            <a:r>
              <a:rPr lang="sv-SE" sz="1600" dirty="0"/>
              <a:t>Både synfältsbortfall och </a:t>
            </a:r>
            <a:r>
              <a:rPr lang="sv-SE" sz="1600" dirty="0" err="1"/>
              <a:t>neglect</a:t>
            </a:r>
            <a:r>
              <a:rPr lang="sv-SE" sz="1600" dirty="0"/>
              <a:t> förekommer efter stroke. De kan ytligt sett te sig på likartat sätt men är två skilda problem. De har olika orsaker och behöver därför hanteras och behandlas på olika sätt.</a:t>
            </a:r>
          </a:p>
          <a:p>
            <a:pPr marL="0" lvl="0" indent="0">
              <a:spcAft>
                <a:spcPts val="600"/>
              </a:spcAft>
              <a:buNone/>
            </a:pPr>
            <a:r>
              <a:rPr lang="sv-SE" sz="1600" dirty="0"/>
              <a:t>Övningen består av en </a:t>
            </a:r>
            <a:r>
              <a:rPr lang="sv-SE" sz="1600" dirty="0" err="1"/>
              <a:t>ppt</a:t>
            </a:r>
            <a:r>
              <a:rPr lang="sv-SE" sz="1600" dirty="0"/>
              <a:t> med några bilder som beskriver vad vardera nedsättning är. Gå igenom dessa tillsammans.</a:t>
            </a:r>
          </a:p>
          <a:p>
            <a:pPr marL="0" lvl="0" indent="0">
              <a:buNone/>
            </a:pPr>
            <a:r>
              <a:rPr lang="sv-SE" sz="1600" b="1" dirty="0"/>
              <a:t>Följande frågor kan användas för diskussion:</a:t>
            </a:r>
          </a:p>
          <a:p>
            <a:pPr marL="190500" lvl="0" indent="82550">
              <a:buNone/>
            </a:pPr>
            <a:r>
              <a:rPr lang="sv-SE" sz="1600" i="1" dirty="0"/>
              <a:t>Synfältsbortfall</a:t>
            </a:r>
          </a:p>
          <a:p>
            <a:pPr marL="352425" indent="-79375">
              <a:buClr>
                <a:srgbClr val="4FBCC1"/>
              </a:buClr>
            </a:pPr>
            <a:r>
              <a:rPr lang="sv-SE" sz="1600" dirty="0"/>
              <a:t> Hur märks detta vid måltider, påklädning eller förflyttning?</a:t>
            </a:r>
          </a:p>
          <a:p>
            <a:pPr marL="352425" indent="-79375">
              <a:buClr>
                <a:srgbClr val="4FBCC1"/>
              </a:buClr>
            </a:pPr>
            <a:r>
              <a:rPr lang="sv-SE" sz="1600" dirty="0"/>
              <a:t> Vilka konsekvenser kan det ha för patienten?</a:t>
            </a:r>
          </a:p>
          <a:p>
            <a:pPr marL="352425" indent="-79375">
              <a:buClr>
                <a:srgbClr val="4FBCC1"/>
              </a:buClr>
            </a:pPr>
            <a:r>
              <a:rPr lang="sv-SE" sz="1600" dirty="0"/>
              <a:t> Vilka strategier kan personal använda?</a:t>
            </a:r>
          </a:p>
          <a:p>
            <a:pPr marL="352425" indent="-79375"/>
            <a:endParaRPr lang="sv-SE" sz="1600" dirty="0"/>
          </a:p>
          <a:p>
            <a:pPr marL="190500" lvl="0" indent="82550">
              <a:buNone/>
            </a:pPr>
            <a:r>
              <a:rPr lang="sv-SE" sz="1600" i="1" dirty="0" err="1"/>
              <a:t>Neglect</a:t>
            </a:r>
            <a:endParaRPr lang="sv-SE" sz="1600" i="1" dirty="0"/>
          </a:p>
          <a:p>
            <a:pPr marL="352425" indent="-79375">
              <a:buClr>
                <a:srgbClr val="4FBCC1"/>
              </a:buClr>
            </a:pPr>
            <a:r>
              <a:rPr lang="sv-SE" sz="1600" dirty="0"/>
              <a:t> Hur märks detta vid måltider, påklädning eller förflyttning?</a:t>
            </a:r>
          </a:p>
          <a:p>
            <a:pPr marL="352425" indent="-79375">
              <a:buClr>
                <a:srgbClr val="4FBCC1"/>
              </a:buClr>
            </a:pPr>
            <a:r>
              <a:rPr lang="sv-SE" sz="1600" dirty="0"/>
              <a:t> Vilka konsekvenser kan det ha för patienten?</a:t>
            </a:r>
          </a:p>
          <a:p>
            <a:pPr marL="352425" indent="-79375">
              <a:buClr>
                <a:srgbClr val="4FBCC1"/>
              </a:buClr>
            </a:pPr>
            <a:r>
              <a:rPr lang="sv-SE" sz="1600" dirty="0"/>
              <a:t> Vilka strategier kan personal använda?</a:t>
            </a:r>
          </a:p>
          <a:p>
            <a:endParaRPr lang="sv-SE" sz="2000" dirty="0"/>
          </a:p>
          <a:p>
            <a:pPr marL="0" indent="0">
              <a:buNone/>
            </a:pPr>
            <a:r>
              <a:rPr lang="sv-SE" sz="1600" b="1" dirty="0"/>
              <a:t>Vem har vad?</a:t>
            </a:r>
          </a:p>
          <a:p>
            <a:pPr marL="0" indent="0">
              <a:buNone/>
            </a:pPr>
            <a:r>
              <a:rPr lang="sv-SE" sz="1600" dirty="0"/>
              <a:t>Personen kör in i dörrposten på vänster sida med rollatorn (synfältsbortfall)</a:t>
            </a:r>
          </a:p>
          <a:p>
            <a:pPr marL="0" indent="0">
              <a:buNone/>
            </a:pPr>
            <a:r>
              <a:rPr lang="sv-SE" sz="1600" dirty="0"/>
              <a:t>Personen äter bara mat till höger på brickan. (</a:t>
            </a:r>
            <a:r>
              <a:rPr lang="sv-SE" sz="1600" dirty="0" err="1"/>
              <a:t>neglect</a:t>
            </a:r>
            <a:r>
              <a:rPr lang="sv-SE" sz="1600" dirty="0"/>
              <a:t>)</a:t>
            </a:r>
          </a:p>
          <a:p>
            <a:pPr marL="0" indent="0">
              <a:buNone/>
            </a:pPr>
            <a:r>
              <a:rPr lang="sv-SE" sz="1600" dirty="0"/>
              <a:t>Personen menar att någon lagt en främmande arm i sängen och ber dig ta bort den (</a:t>
            </a:r>
            <a:r>
              <a:rPr lang="sv-SE" sz="1600" dirty="0" err="1"/>
              <a:t>neglect</a:t>
            </a:r>
            <a:r>
              <a:rPr lang="sv-SE" sz="1600" dirty="0"/>
              <a:t>)</a:t>
            </a:r>
          </a:p>
          <a:p>
            <a:pPr marL="0" indent="0">
              <a:buNone/>
            </a:pPr>
            <a:r>
              <a:rPr lang="sv-SE" sz="1600" dirty="0"/>
              <a:t>Personen har svårt att förstå vad det står </a:t>
            </a:r>
            <a:r>
              <a:rPr lang="sv-SE" sz="1600"/>
              <a:t>i tidningen, missar </a:t>
            </a:r>
            <a:r>
              <a:rPr lang="sv-SE" sz="1600" dirty="0"/>
              <a:t>texten på ena halvan </a:t>
            </a:r>
            <a:r>
              <a:rPr lang="sv-SE" sz="1600"/>
              <a:t>av sidan (synfältsbortfall</a:t>
            </a:r>
            <a:r>
              <a:rPr lang="sv-SE" sz="1600" dirty="0"/>
              <a:t>)</a:t>
            </a:r>
          </a:p>
          <a:p>
            <a:pPr marL="0" indent="0">
              <a:buNone/>
            </a:pPr>
            <a:endParaRPr lang="sv-SE" sz="1600" dirty="0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66C337ED-9131-315A-3592-8A4F4B44DBA9}"/>
              </a:ext>
            </a:extLst>
          </p:cNvPr>
          <p:cNvSpPr txBox="1">
            <a:spLocks/>
          </p:cNvSpPr>
          <p:nvPr/>
        </p:nvSpPr>
        <p:spPr>
          <a:xfrm>
            <a:off x="383272" y="1188111"/>
            <a:ext cx="6793130" cy="656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2400" dirty="0"/>
              <a:t>Instruktion - Synfältsbortfall eller </a:t>
            </a:r>
            <a:r>
              <a:rPr lang="sv-SE" sz="2400" dirty="0" err="1"/>
              <a:t>neglect</a:t>
            </a:r>
            <a:r>
              <a:rPr lang="sv-SE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724287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Office 2013 – 2022">
  <a:themeElements>
    <a:clrScheme name="Tema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191</TotalTime>
  <Words>200</Words>
  <Application>Microsoft Office PowerPoint</Application>
  <PresentationFormat>Anpassad</PresentationFormat>
  <Paragraphs>20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Office 2013 – 2022</vt:lpstr>
      <vt:lpstr>Korta lågdosövningar stroke och TIA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Microsoft-konto</dc:creator>
  <cp:lastModifiedBy>Åsa Rejnö (HV)</cp:lastModifiedBy>
  <cp:revision>19</cp:revision>
  <dcterms:created xsi:type="dcterms:W3CDTF">2023-07-10T15:40:22Z</dcterms:created>
  <dcterms:modified xsi:type="dcterms:W3CDTF">2026-07-03T21:26:48Z</dcterms:modified>
</cp:coreProperties>
</file>