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CC1"/>
    <a:srgbClr val="50BBC1"/>
    <a:srgbClr val="02C5CA"/>
    <a:srgbClr val="02CBD0"/>
    <a:srgbClr val="02C1C6"/>
    <a:srgbClr val="02BBBE"/>
    <a:srgbClr val="02BBCE"/>
    <a:srgbClr val="02B0C2"/>
    <a:srgbClr val="4DECFD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9" autoAdjust="0"/>
    <p:restoredTop sz="91139" autoAdjust="0"/>
  </p:normalViewPr>
  <p:slideViewPr>
    <p:cSldViewPr snapToGrid="0">
      <p:cViewPr varScale="1">
        <p:scale>
          <a:sx n="74" d="100"/>
          <a:sy n="74" d="100"/>
        </p:scale>
        <p:origin x="6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51CE5-8413-46F6-84A2-F1E0D3F5F96E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0CBFC-E2DC-4D41-9F75-10F6876158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36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345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83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908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83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699323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27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08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497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91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276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85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286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5428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151" y="0"/>
            <a:ext cx="2723849" cy="1298222"/>
          </a:xfrm>
          <a:prstGeom prst="rect">
            <a:avLst/>
          </a:prstGeom>
        </p:spPr>
      </p:pic>
      <p:cxnSp>
        <p:nvCxnSpPr>
          <p:cNvPr id="11" name="Rak 10"/>
          <p:cNvCxnSpPr/>
          <p:nvPr userDrawn="1"/>
        </p:nvCxnSpPr>
        <p:spPr>
          <a:xfrm flipV="1">
            <a:off x="0" y="6264988"/>
            <a:ext cx="12192000" cy="32398"/>
          </a:xfrm>
          <a:prstGeom prst="line">
            <a:avLst/>
          </a:prstGeom>
          <a:ln w="76200">
            <a:solidFill>
              <a:srgbClr val="4FBC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57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p.lof.se/wp-content/uploads/Nationella-rekommendationer-for-trakeotomi-2021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FCFAF-6745-F3C6-6A9D-D53ABC0C3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Korta lågdosövningar stroke och TIA</a:t>
            </a:r>
            <a:br>
              <a:rPr lang="sv-SE" b="1" dirty="0"/>
            </a:br>
            <a:endParaRPr lang="sv-SE" b="1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21516AE6-FAB4-83AE-AC29-10EE57A57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Clr>
                <a:srgbClr val="4FBCC1"/>
              </a:buClr>
              <a:buNone/>
            </a:pPr>
            <a:r>
              <a:rPr lang="sv-SE" dirty="0" err="1"/>
              <a:t>Trakealkanyl</a:t>
            </a:r>
            <a:r>
              <a:rPr lang="sv-SE" dirty="0"/>
              <a:t> – stopp i </a:t>
            </a:r>
            <a:r>
              <a:rPr lang="sv-SE" dirty="0" err="1"/>
              <a:t>trakealkanyl</a:t>
            </a:r>
            <a:endParaRPr lang="sv-SE" dirty="0"/>
          </a:p>
          <a:p>
            <a:pPr marL="0" indent="0">
              <a:buClr>
                <a:srgbClr val="4FBCC1"/>
              </a:buClr>
              <a:buNone/>
            </a:pPr>
            <a:endParaRPr lang="sv-SE" dirty="0"/>
          </a:p>
          <a:p>
            <a:pPr>
              <a:buClr>
                <a:srgbClr val="4FBCC1"/>
              </a:buClr>
            </a:pPr>
            <a:r>
              <a:rPr lang="sv-SE" sz="2400" dirty="0" err="1"/>
              <a:t>Trakeotomi</a:t>
            </a:r>
            <a:r>
              <a:rPr lang="sv-SE" sz="2400" dirty="0"/>
              <a:t> – kirurgiskt ingrepp för att skapa fri luftväg</a:t>
            </a:r>
          </a:p>
          <a:p>
            <a:pPr>
              <a:buClr>
                <a:srgbClr val="4FBCC1"/>
              </a:buClr>
            </a:pPr>
            <a:r>
              <a:rPr lang="sv-SE" sz="2400" dirty="0" err="1"/>
              <a:t>Trakeostomi</a:t>
            </a:r>
            <a:r>
              <a:rPr lang="sv-SE" sz="2400" dirty="0"/>
              <a:t> – </a:t>
            </a:r>
            <a:r>
              <a:rPr lang="sv-SE" sz="2400" dirty="0" err="1"/>
              <a:t>stoma</a:t>
            </a:r>
            <a:r>
              <a:rPr lang="sv-SE" sz="2400" dirty="0"/>
              <a:t> = öppning, alltså öppning i </a:t>
            </a:r>
            <a:r>
              <a:rPr lang="sv-SE" sz="2400" dirty="0" err="1"/>
              <a:t>trakea</a:t>
            </a:r>
            <a:endParaRPr lang="sv-SE" sz="2400" dirty="0"/>
          </a:p>
          <a:p>
            <a:pPr>
              <a:buClr>
                <a:srgbClr val="4FBCC1"/>
              </a:buClr>
            </a:pPr>
            <a:r>
              <a:rPr lang="sv-SE" sz="2400" dirty="0" err="1"/>
              <a:t>Trakealkanyl</a:t>
            </a:r>
            <a:r>
              <a:rPr lang="sv-SE" sz="2400" dirty="0"/>
              <a:t> – det som sätts in i </a:t>
            </a:r>
            <a:r>
              <a:rPr lang="sv-SE" sz="2400" dirty="0" err="1"/>
              <a:t>trakeostomat</a:t>
            </a:r>
            <a:r>
              <a:rPr lang="sv-SE" sz="2400" dirty="0"/>
              <a:t> som personen andas genom</a:t>
            </a:r>
          </a:p>
          <a:p>
            <a:pPr>
              <a:buClr>
                <a:srgbClr val="4FBCC1"/>
              </a:buClr>
            </a:pPr>
            <a:r>
              <a:rPr lang="sv-SE" sz="2400" dirty="0"/>
              <a:t>Näsa – används för att värma och fukta luften</a:t>
            </a:r>
          </a:p>
          <a:p>
            <a:pPr>
              <a:buClr>
                <a:srgbClr val="4FBCC1"/>
              </a:buClr>
            </a:pPr>
            <a:r>
              <a:rPr lang="sv-SE" sz="2400" dirty="0" err="1"/>
              <a:t>Talventil</a:t>
            </a:r>
            <a:r>
              <a:rPr lang="sv-SE" sz="2400" dirty="0"/>
              <a:t> – med den på </a:t>
            </a:r>
            <a:r>
              <a:rPr lang="sv-SE" sz="2400" dirty="0" err="1"/>
              <a:t>trakealkanylen</a:t>
            </a:r>
            <a:r>
              <a:rPr lang="sv-SE" sz="2400" dirty="0"/>
              <a:t> kan personen prata </a:t>
            </a:r>
          </a:p>
        </p:txBody>
      </p:sp>
    </p:spTree>
    <p:extLst>
      <p:ext uri="{BB962C8B-B14F-4D97-AF65-F5344CB8AC3E}">
        <p14:creationId xmlns:p14="http://schemas.microsoft.com/office/powerpoint/2010/main" val="97242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E0EDE30-FAD1-3154-1441-3A872F536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07731" y="-154691"/>
            <a:ext cx="6565858" cy="7167382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6877686-931E-82C4-F973-E976A00BA8F0}"/>
              </a:ext>
            </a:extLst>
          </p:cNvPr>
          <p:cNvSpPr txBox="1"/>
          <p:nvPr/>
        </p:nvSpPr>
        <p:spPr>
          <a:xfrm>
            <a:off x="9711047" y="3303709"/>
            <a:ext cx="22355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3"/>
              </a:rPr>
              <a:t>Nationella-rekommendationer-for-trakeotomi-2021.pdf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1030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63</Words>
  <Application>Microsoft Office PowerPoint</Application>
  <PresentationFormat>Bredbild</PresentationFormat>
  <Paragraphs>9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Korta lågdosövningar stroke och TIA 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Microsoft-konto</dc:creator>
  <cp:lastModifiedBy>Åsa Rejnö (HV)</cp:lastModifiedBy>
  <cp:revision>17</cp:revision>
  <dcterms:created xsi:type="dcterms:W3CDTF">2023-07-10T15:40:22Z</dcterms:created>
  <dcterms:modified xsi:type="dcterms:W3CDTF">2026-07-03T21:39:49Z</dcterms:modified>
</cp:coreProperties>
</file>